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7" r:id="rId4"/>
    <p:sldId id="261" r:id="rId5"/>
    <p:sldId id="270" r:id="rId6"/>
    <p:sldId id="269" r:id="rId7"/>
    <p:sldId id="262" r:id="rId8"/>
    <p:sldId id="275" r:id="rId9"/>
    <p:sldId id="276" r:id="rId10"/>
    <p:sldId id="272" r:id="rId11"/>
    <p:sldId id="273" r:id="rId12"/>
    <p:sldId id="274" r:id="rId13"/>
    <p:sldId id="266" r:id="rId14"/>
    <p:sldId id="277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06E"/>
    <a:srgbClr val="005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3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heme" Target="theme/theme1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viewProps" Target="viewProps.xml" /><Relationship Id="rId2" Type="http://schemas.openxmlformats.org/officeDocument/2006/relationships/slideMaster" Target="slideMasters/slideMaster2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10" Type="http://schemas.openxmlformats.org/officeDocument/2006/relationships/slide" Target="slides/slide8.xml" /><Relationship Id="rId19" Type="http://schemas.openxmlformats.org/officeDocument/2006/relationships/tableStyles" Target="tableStyle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wnloads\Povert&#224;%20sanitaria.xlsx" TargetMode="External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ropbox\Ricerca%20SVIMEZ\Informazione%20SVIMEZ\SANITA'\FIG.def_luisa.xlsx" TargetMode="External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DEFINITIVI\Povert&#224;%20sanitaria.xlsx" TargetMode="External" /><Relationship Id="rId2" Type="http://schemas.microsoft.com/office/2011/relationships/chartColorStyle" Target="colors12.xml" /><Relationship Id="rId1" Type="http://schemas.microsoft.com/office/2011/relationships/chartStyle" Target="style12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ropbox\Ricerca%20SVIMEZ\Informazione%20SVIMEZ\SANITA'\FIG.def_luisa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cuments\Serenella\Dropbox\Ricerca%20SVIMEZ\Informazione%20SVIMEZ\SANITA'\FIG.def_luisa.xlsx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\Downloads\Povert&#224;%20sanitaria.xlsx" TargetMode="Externa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ropbox\SANITA'\BOX_FIGURE.xlsx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ropbox\SANITA'\BOX_FIGURE.xlsx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\Downloads\Povert&#224;%20sanitaria.xlsx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Fig.2!$M$74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Fig.2!$L$75:$L$77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Fig.2!$M$75:$M$77</c:f>
              <c:numCache>
                <c:formatCode>0</c:formatCode>
                <c:ptCount val="3"/>
                <c:pt idx="0">
                  <c:v>2736.326</c:v>
                </c:pt>
                <c:pt idx="1">
                  <c:v>3152.0810000000001</c:v>
                </c:pt>
                <c:pt idx="2">
                  <c:v>2014.5730000000001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9E-40EC-B335-4BBC963C6279}"/>
            </c:ext>
          </c:extLst>
        </c:ser>
        <c:ser>
          <c:idx val="1"/>
          <c:order val="1"/>
          <c:tx>
            <c:strRef>
              <c:f>Fig.2!$N$74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3937282229965011E-2"/>
                  <c:y val="-3.48735832606800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C-48E5-BC14-98331DE34B71}"/>
                </c:ext>
              </c:extLst>
            </c:dLbl>
            <c:numFmt formatCode="#,##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Fig.2!$L$75:$L$77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Fig.2!$N$75:$N$77</c:f>
              <c:numCache>
                <c:formatCode>0</c:formatCode>
                <c:ptCount val="3"/>
                <c:pt idx="0">
                  <c:v>3604.6970000000001</c:v>
                </c:pt>
                <c:pt idx="1">
                  <c:v>4363.7150000000001</c:v>
                </c:pt>
                <c:pt idx="2">
                  <c:v>1970.729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9E-40EC-B335-4BBC963C6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153871"/>
        <c:axId val="1899835488"/>
      </c:barChart>
      <c:catAx>
        <c:axId val="142315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899835488"/>
        <c:crosses val="autoZero"/>
        <c:auto val="1"/>
        <c:lblAlgn val="ctr"/>
        <c:lblOffset val="100"/>
        <c:noMultiLvlLbl val="0"/>
      </c:catAx>
      <c:valAx>
        <c:axId val="189983548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2315387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400238888796151E-2"/>
          <c:y val="0.12515042117930206"/>
          <c:w val="0.78527513942907801"/>
          <c:h val="0.69979969110359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Foglio2!$A$17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Foglio2!$B$16:$E$16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Foglio2!$B$17:$E$17</c:f>
              <c:numCache>
                <c:formatCode>General</c:formatCode>
                <c:ptCount val="4"/>
                <c:pt idx="0">
                  <c:v>8.6</c:v>
                </c:pt>
                <c:pt idx="1">
                  <c:v>8.1999999999999993</c:v>
                </c:pt>
                <c:pt idx="2">
                  <c:v>8.5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7-457A-B346-B06043B0EC39}"/>
            </c:ext>
          </c:extLst>
        </c:ser>
        <c:ser>
          <c:idx val="1"/>
          <c:order val="1"/>
          <c:tx>
            <c:strRef>
              <c:f>Foglio2!$A$18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hnschrift SemiBold Condensed" panose="020B0502040204020203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Foglio2!$B$16:$E$16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Foglio2!$B$18:$E$18</c:f>
              <c:numCache>
                <c:formatCode>General</c:formatCode>
                <c:ptCount val="4"/>
                <c:pt idx="0">
                  <c:v>7.2</c:v>
                </c:pt>
                <c:pt idx="1">
                  <c:v>6.6</c:v>
                </c:pt>
                <c:pt idx="2">
                  <c:v>7.4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7-457A-B346-B06043B0E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1707183"/>
        <c:axId val="1637072432"/>
      </c:barChart>
      <c:catAx>
        <c:axId val="142170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637072432"/>
        <c:crosses val="autoZero"/>
        <c:auto val="1"/>
        <c:lblAlgn val="ctr"/>
        <c:lblOffset val="100"/>
        <c:noMultiLvlLbl val="0"/>
      </c:catAx>
      <c:valAx>
        <c:axId val="1637072432"/>
        <c:scaling>
          <c:orientation val="minMax"/>
          <c:min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142170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096714722634903"/>
          <c:y val="0.41927848881778484"/>
          <c:w val="9.2500783622021535E-2"/>
          <c:h val="0.21435439789354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Foglio2!$U$2</c:f>
              <c:strCache>
                <c:ptCount val="1"/>
                <c:pt idx="0">
                  <c:v>Pubblico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Foglio2!$T$3:$T$23</c:f>
              <c:strCache>
                <c:ptCount val="21"/>
                <c:pt idx="0">
                  <c:v>Emilia Romagna</c:v>
                </c:pt>
                <c:pt idx="1">
                  <c:v>Umbria</c:v>
                </c:pt>
                <c:pt idx="2">
                  <c:v>Toscana</c:v>
                </c:pt>
                <c:pt idx="3">
                  <c:v>Friuli Venezia Giulia</c:v>
                </c:pt>
                <c:pt idx="4">
                  <c:v>Provincia di Trento</c:v>
                </c:pt>
                <c:pt idx="5">
                  <c:v>Liguria</c:v>
                </c:pt>
                <c:pt idx="6">
                  <c:v>Veneto</c:v>
                </c:pt>
                <c:pt idx="7">
                  <c:v>Provincia di Bolzano</c:v>
                </c:pt>
                <c:pt idx="8">
                  <c:v>Piemonte</c:v>
                </c:pt>
                <c:pt idx="9">
                  <c:v>Basilicata</c:v>
                </c:pt>
                <c:pt idx="10">
                  <c:v>Sicilia</c:v>
                </c:pt>
                <c:pt idx="11">
                  <c:v>Valle d'Aosta</c:v>
                </c:pt>
                <c:pt idx="12">
                  <c:v>Italia</c:v>
                </c:pt>
                <c:pt idx="13">
                  <c:v>Marche</c:v>
                </c:pt>
                <c:pt idx="14">
                  <c:v>Lazio</c:v>
                </c:pt>
                <c:pt idx="15">
                  <c:v>Puglia</c:v>
                </c:pt>
                <c:pt idx="16">
                  <c:v>Sardegna</c:v>
                </c:pt>
                <c:pt idx="17">
                  <c:v>Molise</c:v>
                </c:pt>
                <c:pt idx="18">
                  <c:v>Abruzzo</c:v>
                </c:pt>
                <c:pt idx="19">
                  <c:v>Campania</c:v>
                </c:pt>
                <c:pt idx="20">
                  <c:v>Calabria</c:v>
                </c:pt>
              </c:strCache>
            </c:strRef>
          </c:cat>
          <c:val>
            <c:numRef>
              <c:f>Foglio2!$U$3:$U$23</c:f>
              <c:numCache>
                <c:formatCode>General</c:formatCode>
                <c:ptCount val="21"/>
                <c:pt idx="0">
                  <c:v>75.8</c:v>
                </c:pt>
                <c:pt idx="1">
                  <c:v>75.8</c:v>
                </c:pt>
                <c:pt idx="2">
                  <c:v>68.599999999999994</c:v>
                </c:pt>
                <c:pt idx="3">
                  <c:v>66.8</c:v>
                </c:pt>
                <c:pt idx="4">
                  <c:v>63.9</c:v>
                </c:pt>
                <c:pt idx="5">
                  <c:v>63.1</c:v>
                </c:pt>
                <c:pt idx="6">
                  <c:v>62.8</c:v>
                </c:pt>
                <c:pt idx="7">
                  <c:v>57.2</c:v>
                </c:pt>
                <c:pt idx="8">
                  <c:v>55.3</c:v>
                </c:pt>
                <c:pt idx="9">
                  <c:v>52.9</c:v>
                </c:pt>
                <c:pt idx="10">
                  <c:v>52</c:v>
                </c:pt>
                <c:pt idx="11">
                  <c:v>51.7</c:v>
                </c:pt>
                <c:pt idx="12">
                  <c:v>50.5</c:v>
                </c:pt>
                <c:pt idx="13">
                  <c:v>47.2</c:v>
                </c:pt>
                <c:pt idx="14">
                  <c:v>46.1</c:v>
                </c:pt>
                <c:pt idx="15">
                  <c:v>45.4</c:v>
                </c:pt>
                <c:pt idx="16">
                  <c:v>44.6</c:v>
                </c:pt>
                <c:pt idx="17">
                  <c:v>31.7</c:v>
                </c:pt>
                <c:pt idx="18">
                  <c:v>30.7</c:v>
                </c:pt>
                <c:pt idx="19">
                  <c:v>20.399999999999999</c:v>
                </c:pt>
                <c:pt idx="20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65-4012-BEF8-5FEEE11AE9A6}"/>
            </c:ext>
          </c:extLst>
        </c:ser>
        <c:ser>
          <c:idx val="1"/>
          <c:order val="1"/>
          <c:tx>
            <c:strRef>
              <c:f>Foglio2!$V$2</c:f>
              <c:strCache>
                <c:ptCount val="1"/>
                <c:pt idx="0">
                  <c:v>Privato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7.7044816468222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65-4012-BEF8-5FEEE11AE9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Foglio2!$T$3:$T$23</c:f>
              <c:strCache>
                <c:ptCount val="21"/>
                <c:pt idx="0">
                  <c:v>Emilia Romagna</c:v>
                </c:pt>
                <c:pt idx="1">
                  <c:v>Umbria</c:v>
                </c:pt>
                <c:pt idx="2">
                  <c:v>Toscana</c:v>
                </c:pt>
                <c:pt idx="3">
                  <c:v>Friuli Venezia Giulia</c:v>
                </c:pt>
                <c:pt idx="4">
                  <c:v>Provincia di Trento</c:v>
                </c:pt>
                <c:pt idx="5">
                  <c:v>Liguria</c:v>
                </c:pt>
                <c:pt idx="6">
                  <c:v>Veneto</c:v>
                </c:pt>
                <c:pt idx="7">
                  <c:v>Provincia di Bolzano</c:v>
                </c:pt>
                <c:pt idx="8">
                  <c:v>Piemonte</c:v>
                </c:pt>
                <c:pt idx="9">
                  <c:v>Basilicata</c:v>
                </c:pt>
                <c:pt idx="10">
                  <c:v>Sicilia</c:v>
                </c:pt>
                <c:pt idx="11">
                  <c:v>Valle d'Aosta</c:v>
                </c:pt>
                <c:pt idx="12">
                  <c:v>Italia</c:v>
                </c:pt>
                <c:pt idx="13">
                  <c:v>Marche</c:v>
                </c:pt>
                <c:pt idx="14">
                  <c:v>Lazio</c:v>
                </c:pt>
                <c:pt idx="15">
                  <c:v>Puglia</c:v>
                </c:pt>
                <c:pt idx="16">
                  <c:v>Sardegna</c:v>
                </c:pt>
                <c:pt idx="17">
                  <c:v>Molise</c:v>
                </c:pt>
                <c:pt idx="18">
                  <c:v>Abruzzo</c:v>
                </c:pt>
                <c:pt idx="19">
                  <c:v>Campania</c:v>
                </c:pt>
                <c:pt idx="20">
                  <c:v>Calabria</c:v>
                </c:pt>
              </c:strCache>
            </c:strRef>
          </c:cat>
          <c:val>
            <c:numRef>
              <c:f>Foglio2!$V$3:$V$23</c:f>
              <c:numCache>
                <c:formatCode>General</c:formatCode>
                <c:ptCount val="21"/>
                <c:pt idx="0">
                  <c:v>11.5</c:v>
                </c:pt>
                <c:pt idx="1">
                  <c:v>10</c:v>
                </c:pt>
                <c:pt idx="2">
                  <c:v>10.200000000000003</c:v>
                </c:pt>
                <c:pt idx="3">
                  <c:v>21</c:v>
                </c:pt>
                <c:pt idx="4">
                  <c:v>5.3000000000000043</c:v>
                </c:pt>
                <c:pt idx="5">
                  <c:v>20.6</c:v>
                </c:pt>
                <c:pt idx="6">
                  <c:v>18</c:v>
                </c:pt>
                <c:pt idx="7">
                  <c:v>16.200000000000003</c:v>
                </c:pt>
                <c:pt idx="8">
                  <c:v>15.5</c:v>
                </c:pt>
                <c:pt idx="9">
                  <c:v>15.100000000000001</c:v>
                </c:pt>
                <c:pt idx="10">
                  <c:v>13.5</c:v>
                </c:pt>
                <c:pt idx="11">
                  <c:v>10.099999999999994</c:v>
                </c:pt>
                <c:pt idx="12">
                  <c:v>19.900000000000006</c:v>
                </c:pt>
                <c:pt idx="13">
                  <c:v>37</c:v>
                </c:pt>
                <c:pt idx="14">
                  <c:v>26.300000000000004</c:v>
                </c:pt>
                <c:pt idx="15">
                  <c:v>19.100000000000001</c:v>
                </c:pt>
                <c:pt idx="16">
                  <c:v>17.399999999999999</c:v>
                </c:pt>
                <c:pt idx="17">
                  <c:v>18.900000000000002</c:v>
                </c:pt>
                <c:pt idx="18">
                  <c:v>21.900000000000002</c:v>
                </c:pt>
                <c:pt idx="19">
                  <c:v>31.1</c:v>
                </c:pt>
                <c:pt idx="20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65-4012-BEF8-5FEEE11AE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1061033455"/>
        <c:axId val="848577663"/>
      </c:barChart>
      <c:catAx>
        <c:axId val="1061033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848577663"/>
        <c:crosses val="autoZero"/>
        <c:auto val="1"/>
        <c:lblAlgn val="ctr"/>
        <c:lblOffset val="100"/>
        <c:noMultiLvlLbl val="0"/>
      </c:catAx>
      <c:valAx>
        <c:axId val="84857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061033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8206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Foglio7!$C$8:$C$28</c:f>
              <c:strCache>
                <c:ptCount val="21"/>
                <c:pt idx="0">
                  <c:v>VENETO</c:v>
                </c:pt>
                <c:pt idx="1">
                  <c:v>LOMBARDIA</c:v>
                </c:pt>
                <c:pt idx="2">
                  <c:v>PIEMONTE</c:v>
                </c:pt>
                <c:pt idx="3">
                  <c:v>EMILIA ROMAGNA</c:v>
                </c:pt>
                <c:pt idx="4">
                  <c:v>P.A. BOLZANO</c:v>
                </c:pt>
                <c:pt idx="5">
                  <c:v>FVG</c:v>
                </c:pt>
                <c:pt idx="6">
                  <c:v>P.A. TRENTO</c:v>
                </c:pt>
                <c:pt idx="7">
                  <c:v>LAZIO</c:v>
                </c:pt>
                <c:pt idx="8">
                  <c:v>TOSCANA</c:v>
                </c:pt>
                <c:pt idx="9">
                  <c:v>UMBRIA</c:v>
                </c:pt>
                <c:pt idx="10">
                  <c:v>LIGURIA</c:v>
                </c:pt>
                <c:pt idx="11">
                  <c:v>MARCHE</c:v>
                </c:pt>
                <c:pt idx="12">
                  <c:v>ABRUZZO</c:v>
                </c:pt>
                <c:pt idx="13">
                  <c:v>VALLE D'AOSTA</c:v>
                </c:pt>
                <c:pt idx="14">
                  <c:v>PUGLIA</c:v>
                </c:pt>
                <c:pt idx="15">
                  <c:v>MOLISE</c:v>
                </c:pt>
                <c:pt idx="16">
                  <c:v>SARDEGNA</c:v>
                </c:pt>
                <c:pt idx="17">
                  <c:v>SICILIA</c:v>
                </c:pt>
                <c:pt idx="18">
                  <c:v>BASILICATA</c:v>
                </c:pt>
                <c:pt idx="19">
                  <c:v>CAMPANIA</c:v>
                </c:pt>
                <c:pt idx="20">
                  <c:v>CALABRIA</c:v>
                </c:pt>
              </c:strCache>
            </c:strRef>
          </c:cat>
          <c:val>
            <c:numRef>
              <c:f>Foglio7!$D$8:$D$28</c:f>
              <c:numCache>
                <c:formatCode>0.00%</c:formatCode>
                <c:ptCount val="21"/>
                <c:pt idx="0">
                  <c:v>4.0000000000000001E-3</c:v>
                </c:pt>
                <c:pt idx="1">
                  <c:v>6.0000000000000001E-3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1.2E-2</c:v>
                </c:pt>
                <c:pt idx="5">
                  <c:v>1.6E-2</c:v>
                </c:pt>
                <c:pt idx="6">
                  <c:v>2.1000000000000001E-2</c:v>
                </c:pt>
                <c:pt idx="7">
                  <c:v>2.1999999999999999E-2</c:v>
                </c:pt>
                <c:pt idx="8">
                  <c:v>2.8000000000000001E-2</c:v>
                </c:pt>
                <c:pt idx="9">
                  <c:v>6.3E-2</c:v>
                </c:pt>
                <c:pt idx="10">
                  <c:v>8.1000000000000003E-2</c:v>
                </c:pt>
                <c:pt idx="11">
                  <c:v>9.2999999999999999E-2</c:v>
                </c:pt>
                <c:pt idx="12">
                  <c:v>0.107</c:v>
                </c:pt>
                <c:pt idx="13">
                  <c:v>0.13200000000000001</c:v>
                </c:pt>
                <c:pt idx="14">
                  <c:v>0.13900000000000001</c:v>
                </c:pt>
                <c:pt idx="15">
                  <c:v>0.14899999999999999</c:v>
                </c:pt>
                <c:pt idx="16">
                  <c:v>0.16300000000000001</c:v>
                </c:pt>
                <c:pt idx="17">
                  <c:v>0.16500000000000001</c:v>
                </c:pt>
                <c:pt idx="18">
                  <c:v>0.25</c:v>
                </c:pt>
                <c:pt idx="19">
                  <c:v>0.26900000000000002</c:v>
                </c:pt>
                <c:pt idx="20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1-4AEB-B2F0-3534E04D2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1536911"/>
        <c:axId val="1381536079"/>
      </c:barChart>
      <c:catAx>
        <c:axId val="1381536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Barlow Condensed SemiBold" panose="00000706000000000000" pitchFamily="2" charset="0"/>
                <a:ea typeface="+mn-ea"/>
                <a:cs typeface="+mn-cs"/>
              </a:defRPr>
            </a:pPr>
            <a:endParaRPr lang="it-IT"/>
          </a:p>
        </c:txPr>
        <c:crossAx val="1381536079"/>
        <c:crosses val="autoZero"/>
        <c:auto val="1"/>
        <c:lblAlgn val="ctr"/>
        <c:lblOffset val="100"/>
        <c:noMultiLvlLbl val="0"/>
      </c:catAx>
      <c:valAx>
        <c:axId val="138153607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38153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52192066805846E-2"/>
          <c:y val="5.0228310502283102E-2"/>
          <c:w val="0.77375750004109611"/>
          <c:h val="0.89954337899543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Foglio2!$L$38</c:f>
              <c:strCache>
                <c:ptCount val="1"/>
                <c:pt idx="0">
                  <c:v>Mezzogiorno</c:v>
                </c:pt>
              </c:strCache>
            </c:strRef>
          </c:tx>
          <c:spPr>
            <a:solidFill>
              <a:srgbClr val="78206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542797494780767E-2"/>
                  <c:y val="-2.28292525078208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Barlow Condensed SemiBold" panose="00000706000000000000" pitchFamily="2" charset="0"/>
                        <a:ea typeface="+mn-ea"/>
                        <a:cs typeface="+mn-cs"/>
                      </a:defRPr>
                    </a:pPr>
                    <a:fld id="{54517DA8-4D7A-4C99-8F09-967B2E4BA009}" type="CELLREF">
                      <a:rPr lang="en-US" smtClean="0"/>
                      <a:pPr>
                        <a:defRPr sz="1200">
                          <a:solidFill>
                            <a:schemeClr val="bg1"/>
                          </a:solidFill>
                          <a:latin typeface="Barlow Condensed SemiBold" panose="00000706000000000000" pitchFamily="2" charset="0"/>
                        </a:defRPr>
                      </a:pPr>
                      <a:t>[RIFCELLA]</a:t>
                    </a:fld>
                    <a:r>
                      <a:rPr lang="en-US" dirty="0"/>
                      <a:t>,0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757746617789687E-2"/>
                      <c:h val="0.10228310502283106"/>
                    </c:manualLayout>
                  </c15:layout>
                  <c15:dlblFieldTable>
                    <c15:dlblFTEntry>
                      <c15:txfldGUID>{54517DA8-4D7A-4C99-8F09-967B2E4BA009}</c15:txfldGUID>
                      <c15:f>Foglio2!$M$38</c15:f>
                      <c15:dlblFieldTableCache>
                        <c:ptCount val="1"/>
                        <c:pt idx="0">
                          <c:v>-7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6237-4F1A-9F9B-99910502E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Foglio2!$M$38</c:f>
              <c:numCache>
                <c:formatCode>General</c:formatCode>
                <c:ptCount val="1"/>
                <c:pt idx="0">
                  <c:v>-7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7-4F1A-9F9B-99910502ED14}"/>
            </c:ext>
          </c:extLst>
        </c:ser>
        <c:ser>
          <c:idx val="1"/>
          <c:order val="1"/>
          <c:tx>
            <c:strRef>
              <c:f>Foglio2!$L$39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Foglio2!$M$39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7-4F1A-9F9B-99910502ED14}"/>
            </c:ext>
          </c:extLst>
        </c:ser>
        <c:ser>
          <c:idx val="2"/>
          <c:order val="2"/>
          <c:tx>
            <c:strRef>
              <c:f>Foglio2!$L$40</c:f>
              <c:strCache>
                <c:ptCount val="1"/>
                <c:pt idx="0">
                  <c:v>Nord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45511482254697E-2"/>
                  <c:y val="4.56621004566210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37-4F1A-9F9B-99910502ED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Foglio2!$M$40</c:f>
              <c:numCache>
                <c:formatCode>General</c:formatCode>
                <c:ptCount val="1"/>
                <c:pt idx="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7-4F1A-9F9B-99910502E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1707183"/>
        <c:axId val="1637072432"/>
      </c:barChart>
      <c:catAx>
        <c:axId val="14217071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7072432"/>
        <c:crosses val="autoZero"/>
        <c:auto val="1"/>
        <c:lblAlgn val="ctr"/>
        <c:lblOffset val="100"/>
        <c:noMultiLvlLbl val="0"/>
      </c:catAx>
      <c:valAx>
        <c:axId val="1637072432"/>
        <c:scaling>
          <c:orientation val="minMax"/>
          <c:min val="-10"/>
        </c:scaling>
        <c:delete val="1"/>
        <c:axPos val="b"/>
        <c:numFmt formatCode="General" sourceLinked="1"/>
        <c:majorTickMark val="none"/>
        <c:minorTickMark val="none"/>
        <c:tickLblPos val="nextTo"/>
        <c:crossAx val="142170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446418884487035"/>
          <c:y val="0.39354941933628157"/>
          <c:w val="0.20457547712590207"/>
          <c:h val="0.28596052205803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'[2]PERC SPESA PIL'!$A$8</c:f>
              <c:strCache>
                <c:ptCount val="1"/>
                <c:pt idx="0">
                  <c:v>Francia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9331160125326804E-2"/>
                  <c:y val="4.8443529117453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A0-40EC-B6C2-4616C2DC1C66}"/>
                </c:ext>
              </c:extLst>
            </c:dLbl>
            <c:dLbl>
              <c:idx val="9"/>
              <c:layout>
                <c:manualLayout>
                  <c:x val="-2.5130508162924843E-2"/>
                  <c:y val="5.2480489877241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A0-40EC-B6C2-4616C2DC1C66}"/>
                </c:ext>
              </c:extLst>
            </c:dLbl>
            <c:dLbl>
              <c:idx val="10"/>
              <c:layout>
                <c:manualLayout>
                  <c:x val="-1.1598696075196082E-2"/>
                  <c:y val="4.036960759787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A0-40EC-B6C2-4616C2DC1C6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A0-40EC-B6C2-4616C2DC1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'[2]PERC SPESA PIL'!$B$7:$N$7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  <c:extLst/>
            </c:strRef>
          </c:cat>
          <c:val>
            <c:numRef>
              <c:f>'[2]PERC SPESA PIL'!$B$8:$N$8</c:f>
              <c:numCache>
                <c:formatCode>General</c:formatCode>
                <c:ptCount val="13"/>
                <c:pt idx="0">
                  <c:v>8.5609999999999999</c:v>
                </c:pt>
                <c:pt idx="1">
                  <c:v>8.5009999999999994</c:v>
                </c:pt>
                <c:pt idx="2">
                  <c:v>8.5960000000000001</c:v>
                </c:pt>
                <c:pt idx="3">
                  <c:v>8.6790000000000003</c:v>
                </c:pt>
                <c:pt idx="4">
                  <c:v>8.8130000000000006</c:v>
                </c:pt>
                <c:pt idx="5">
                  <c:v>8.7669999999999995</c:v>
                </c:pt>
                <c:pt idx="6">
                  <c:v>9.5180000000000007</c:v>
                </c:pt>
                <c:pt idx="7">
                  <c:v>9.4350000000000005</c:v>
                </c:pt>
                <c:pt idx="8">
                  <c:v>9.3420000000000005</c:v>
                </c:pt>
                <c:pt idx="9">
                  <c:v>9.2650000000000006</c:v>
                </c:pt>
                <c:pt idx="10">
                  <c:v>10.287000000000001</c:v>
                </c:pt>
                <c:pt idx="11">
                  <c:v>10.438000000000001</c:v>
                </c:pt>
                <c:pt idx="12">
                  <c:v>10.058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2EA0-40EC-B6C2-4616C2DC1C66}"/>
            </c:ext>
          </c:extLst>
        </c:ser>
        <c:ser>
          <c:idx val="1"/>
          <c:order val="1"/>
          <c:tx>
            <c:strRef>
              <c:f>'[2]PERC SPESA PIL'!$A$9</c:f>
              <c:strCache>
                <c:ptCount val="1"/>
                <c:pt idx="0">
                  <c:v>Germania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398044112794123E-2"/>
                  <c:y val="-5.6517450637029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A0-40EC-B6C2-4616C2DC1C66}"/>
                </c:ext>
              </c:extLst>
            </c:dLbl>
            <c:dLbl>
              <c:idx val="9"/>
              <c:layout>
                <c:manualLayout>
                  <c:x val="-1.5464928100261585E-2"/>
                  <c:y val="-6.86283329163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A0-40EC-B6C2-4616C2DC1C66}"/>
                </c:ext>
              </c:extLst>
            </c:dLbl>
            <c:dLbl>
              <c:idx val="10"/>
              <c:layout>
                <c:manualLayout>
                  <c:x val="-4.7361266200121044E-2"/>
                  <c:y val="-4.8443529117453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396174926602455E-2"/>
                      <c:h val="8.96205288672892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2EA0-40EC-B6C2-4616C2DC1C6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A0-40EC-B6C2-4616C2DC1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C000"/>
                    </a:solidFill>
                    <a:latin typeface="Barlow Condensed" panose="000005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'[2]PERC SPESA PIL'!$B$7:$N$7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  <c:extLst/>
            </c:strRef>
          </c:cat>
          <c:val>
            <c:numRef>
              <c:f>'[2]PERC SPESA PIL'!$B$9:$N$9</c:f>
              <c:numCache>
                <c:formatCode>General</c:formatCode>
                <c:ptCount val="13"/>
                <c:pt idx="0">
                  <c:v>9.2360000000000007</c:v>
                </c:pt>
                <c:pt idx="1">
                  <c:v>8.9580000000000002</c:v>
                </c:pt>
                <c:pt idx="2">
                  <c:v>9.0060000000000002</c:v>
                </c:pt>
                <c:pt idx="3">
                  <c:v>9.2200000000000006</c:v>
                </c:pt>
                <c:pt idx="4">
                  <c:v>9.2850000000000001</c:v>
                </c:pt>
                <c:pt idx="5">
                  <c:v>9.4209999999999994</c:v>
                </c:pt>
                <c:pt idx="6">
                  <c:v>9.4830000000000005</c:v>
                </c:pt>
                <c:pt idx="7">
                  <c:v>9.5660000000000007</c:v>
                </c:pt>
                <c:pt idx="8">
                  <c:v>9.657</c:v>
                </c:pt>
                <c:pt idx="9">
                  <c:v>9.8379999999999992</c:v>
                </c:pt>
                <c:pt idx="10">
                  <c:v>10.801</c:v>
                </c:pt>
                <c:pt idx="11">
                  <c:v>11.052</c:v>
                </c:pt>
                <c:pt idx="12">
                  <c:v>10.946999999999999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2EA0-40EC-B6C2-4616C2DC1C66}"/>
            </c:ext>
          </c:extLst>
        </c:ser>
        <c:ser>
          <c:idx val="2"/>
          <c:order val="2"/>
          <c:tx>
            <c:strRef>
              <c:f>'[2]PERC SPESA PIL'!$A$10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78206E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996740187990214E-2"/>
                  <c:y val="0.1009240189946950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78206E"/>
                      </a:solidFill>
                      <a:latin typeface="Barlow Condensed SemiBold" panose="00000706000000000000" pitchFamily="2" charset="0"/>
                      <a:ea typeface="+mn-ea"/>
                      <a:cs typeface="Times New Roman" panose="02020603050405020304" pitchFamily="18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90907596445742E-2"/>
                      <c:h val="0.11384229342601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2EA0-40EC-B6C2-4616C2DC1C6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A0-40EC-B6C2-4616C2DC1C66}"/>
                </c:ext>
              </c:extLst>
            </c:dLbl>
            <c:dLbl>
              <c:idx val="10"/>
              <c:layout>
                <c:manualLayout>
                  <c:x val="-3.6729204238121066E-2"/>
                  <c:y val="-3.2295686078302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A0-40EC-B6C2-4616C2DC1C6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A0-40EC-B6C2-4616C2DC1C6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78206E"/>
                    </a:solidFill>
                    <a:latin typeface="Barlow Condensed SemiBold" panose="000007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'[2]PERC SPESA PIL'!$B$7:$N$7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  <c:extLst/>
            </c:strRef>
          </c:cat>
          <c:val>
            <c:numRef>
              <c:f>'[2]PERC SPESA PIL'!$B$10:$N$10</c:f>
              <c:numCache>
                <c:formatCode>General</c:formatCode>
                <c:ptCount val="13"/>
                <c:pt idx="0">
                  <c:v>6.9950000000000001</c:v>
                </c:pt>
                <c:pt idx="1">
                  <c:v>6.7569999999999997</c:v>
                </c:pt>
                <c:pt idx="2">
                  <c:v>6.665</c:v>
                </c:pt>
                <c:pt idx="3">
                  <c:v>6.6479999999999997</c:v>
                </c:pt>
                <c:pt idx="4">
                  <c:v>6.6890000000000001</c:v>
                </c:pt>
                <c:pt idx="5">
                  <c:v>6.593</c:v>
                </c:pt>
                <c:pt idx="6">
                  <c:v>6.492</c:v>
                </c:pt>
                <c:pt idx="7">
                  <c:v>6.399</c:v>
                </c:pt>
                <c:pt idx="8">
                  <c:v>6.4130000000000003</c:v>
                </c:pt>
                <c:pt idx="9">
                  <c:v>6.3840000000000003</c:v>
                </c:pt>
                <c:pt idx="10">
                  <c:v>7.3079999999999998</c:v>
                </c:pt>
                <c:pt idx="11">
                  <c:v>7.0819999999999999</c:v>
                </c:pt>
                <c:pt idx="12">
                  <c:v>6.8280000000000003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2EA0-40EC-B6C2-4616C2DC1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972880"/>
        <c:axId val="481610192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'[2]PERC SPESA PIL'!$A$11</c15:sqref>
                        </c15:formulaRef>
                      </c:ext>
                    </c:extLst>
                    <c:strCache>
                      <c:ptCount val="1"/>
                      <c:pt idx="0">
                        <c:v>Spagna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'[2]PERC SPESA PIL'!$B$7:$N$7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'[2]PERC SPESA PIL'!$B$11:$N$11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6.7889999999999997</c:v>
                      </c:pt>
                      <c:pt idx="1">
                        <c:v>6.7370000000000001</c:v>
                      </c:pt>
                      <c:pt idx="2">
                        <c:v>6.601</c:v>
                      </c:pt>
                      <c:pt idx="3">
                        <c:v>6.4359999999999999</c:v>
                      </c:pt>
                      <c:pt idx="4">
                        <c:v>6.383</c:v>
                      </c:pt>
                      <c:pt idx="5">
                        <c:v>6.5049999999999999</c:v>
                      </c:pt>
                      <c:pt idx="6">
                        <c:v>6.4020000000000001</c:v>
                      </c:pt>
                      <c:pt idx="7">
                        <c:v>6.3070000000000004</c:v>
                      </c:pt>
                      <c:pt idx="8">
                        <c:v>6.3179999999999996</c:v>
                      </c:pt>
                      <c:pt idx="9">
                        <c:v>6.452</c:v>
                      </c:pt>
                      <c:pt idx="10">
                        <c:v>7.86</c:v>
                      </c:pt>
                      <c:pt idx="11">
                        <c:v>7.69</c:v>
                      </c:pt>
                      <c:pt idx="12">
                        <c:v>7.367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EA0-40EC-B6C2-4616C2DC1C66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PIL'!$A$12</c15:sqref>
                        </c15:formulaRef>
                      </c:ext>
                    </c:extLst>
                    <c:strCache>
                      <c:ptCount val="1"/>
                      <c:pt idx="0">
                        <c:v>Sweden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PIL'!$B$7:$N$7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PIL'!$B$12:$N$12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6.8630000000000004</c:v>
                      </c:pt>
                      <c:pt idx="1">
                        <c:v>8.8000000000000007</c:v>
                      </c:pt>
                      <c:pt idx="2">
                        <c:v>9.0410000000000004</c:v>
                      </c:pt>
                      <c:pt idx="3">
                        <c:v>9.1620000000000008</c:v>
                      </c:pt>
                      <c:pt idx="4">
                        <c:v>9.1989999999999998</c:v>
                      </c:pt>
                      <c:pt idx="5">
                        <c:v>9.0709999999999997</c:v>
                      </c:pt>
                      <c:pt idx="6">
                        <c:v>9.1440000000000001</c:v>
                      </c:pt>
                      <c:pt idx="7">
                        <c:v>9.1359999999999992</c:v>
                      </c:pt>
                      <c:pt idx="8">
                        <c:v>9.2759999999999998</c:v>
                      </c:pt>
                      <c:pt idx="9">
                        <c:v>9.2210000000000001</c:v>
                      </c:pt>
                      <c:pt idx="10">
                        <c:v>9.7669999999999995</c:v>
                      </c:pt>
                      <c:pt idx="11">
                        <c:v>9.6630000000000003</c:v>
                      </c:pt>
                      <c:pt idx="12">
                        <c:v>9.1539999999999999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EA0-40EC-B6C2-4616C2DC1C6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PIL'!$A$13</c15:sqref>
                        </c15:formulaRef>
                      </c:ext>
                    </c:extLst>
                    <c:strCache>
                      <c:ptCount val="1"/>
                      <c:pt idx="0">
                        <c:v>Regno Unito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PIL'!$B$7:$N$7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PIL'!$B$13:$N$13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8.0060000000000002</c:v>
                      </c:pt>
                      <c:pt idx="1">
                        <c:v>8</c:v>
                      </c:pt>
                      <c:pt idx="2">
                        <c:v>7.9960000000000004</c:v>
                      </c:pt>
                      <c:pt idx="3">
                        <c:v>7.907</c:v>
                      </c:pt>
                      <c:pt idx="4">
                        <c:v>7.9080000000000004</c:v>
                      </c:pt>
                      <c:pt idx="5">
                        <c:v>7.8529999999999998</c:v>
                      </c:pt>
                      <c:pt idx="6">
                        <c:v>7.8390000000000004</c:v>
                      </c:pt>
                      <c:pt idx="7">
                        <c:v>7.6760000000000002</c:v>
                      </c:pt>
                      <c:pt idx="8">
                        <c:v>7.7190000000000003</c:v>
                      </c:pt>
                      <c:pt idx="9">
                        <c:v>7.8949999999999996</c:v>
                      </c:pt>
                      <c:pt idx="10">
                        <c:v>10.1</c:v>
                      </c:pt>
                      <c:pt idx="11">
                        <c:v>10.266</c:v>
                      </c:pt>
                      <c:pt idx="12">
                        <c:v>9.2509999999999994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EA0-40EC-B6C2-4616C2DC1C6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PIL'!$A$14</c15:sqref>
                        </c15:formulaRef>
                      </c:ext>
                    </c:extLst>
                    <c:strCache>
                      <c:ptCount val="1"/>
                      <c:pt idx="0">
                        <c:v>United States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PIL'!$B$7:$N$7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PIL'!$B$14:$N$14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7.8869999999999996</c:v>
                      </c:pt>
                      <c:pt idx="1">
                        <c:v>7.875</c:v>
                      </c:pt>
                      <c:pt idx="2">
                        <c:v>7.8520000000000003</c:v>
                      </c:pt>
                      <c:pt idx="3">
                        <c:v>7.9050000000000002</c:v>
                      </c:pt>
                      <c:pt idx="4">
                        <c:v>13.375</c:v>
                      </c:pt>
                      <c:pt idx="5">
                        <c:v>13.669</c:v>
                      </c:pt>
                      <c:pt idx="6">
                        <c:v>13.916</c:v>
                      </c:pt>
                      <c:pt idx="7">
                        <c:v>13.891999999999999</c:v>
                      </c:pt>
                      <c:pt idx="8">
                        <c:v>13.782999999999999</c:v>
                      </c:pt>
                      <c:pt idx="9">
                        <c:v>13.787000000000001</c:v>
                      </c:pt>
                      <c:pt idx="10">
                        <c:v>15.861000000000001</c:v>
                      </c:pt>
                      <c:pt idx="11">
                        <c:v>14.522</c:v>
                      </c:pt>
                      <c:pt idx="12">
                        <c:v>14.101000000000001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2EA0-40EC-B6C2-4616C2DC1C6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PIL'!$A$15</c15:sqref>
                        </c15:formulaRef>
                      </c:ext>
                    </c:extLst>
                    <c:strCache>
                      <c:ptCount val="1"/>
                      <c:pt idx="0">
                        <c:v>Grecia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PIL'!$B$7:$N$7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PIL'!$B$15:$N$15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6.6130000000000004</c:v>
                      </c:pt>
                      <c:pt idx="1">
                        <c:v>6.04</c:v>
                      </c:pt>
                      <c:pt idx="2">
                        <c:v>5.899</c:v>
                      </c:pt>
                      <c:pt idx="3">
                        <c:v>5.2380000000000004</c:v>
                      </c:pt>
                      <c:pt idx="4">
                        <c:v>4.5419999999999998</c:v>
                      </c:pt>
                      <c:pt idx="5">
                        <c:v>4.8029999999999999</c:v>
                      </c:pt>
                      <c:pt idx="6">
                        <c:v>5.1859999999999999</c:v>
                      </c:pt>
                      <c:pt idx="7">
                        <c:v>4.9260000000000002</c:v>
                      </c:pt>
                      <c:pt idx="8">
                        <c:v>4.8079999999999998</c:v>
                      </c:pt>
                      <c:pt idx="9">
                        <c:v>5.0430000000000001</c:v>
                      </c:pt>
                      <c:pt idx="10">
                        <c:v>5.8760000000000003</c:v>
                      </c:pt>
                      <c:pt idx="11">
                        <c:v>5.6989999999999998</c:v>
                      </c:pt>
                      <c:pt idx="12">
                        <c:v>5.085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EA0-40EC-B6C2-4616C2DC1C66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PIL'!$A$16</c15:sqref>
                        </c15:formulaRef>
                      </c:ext>
                    </c:extLst>
                    <c:strCache>
                      <c:ptCount val="1"/>
                      <c:pt idx="0">
                        <c:v>Portogallo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12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8-2EA0-40EC-B6C2-4616C2DC1C66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600" b="0" i="0" u="none" strike="noStrike" kern="1200" baseline="0">
                          <a:solidFill>
                            <a:srgbClr val="002060"/>
                          </a:solidFill>
                          <a:latin typeface="Barlow Condensed" panose="00000506000000000000" pitchFamily="2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it-IT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PIL'!$B$7:$N$7</c15:sqref>
                        </c15:formulaRef>
                      </c:ext>
                    </c:extLst>
                    <c:strCache>
                      <c:ptCount val="13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'[2]PERC SPESA PIL'!$B$16:$N$16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6.6779999999999999</c:v>
                      </c:pt>
                      <c:pt idx="1">
                        <c:v>6.282</c:v>
                      </c:pt>
                      <c:pt idx="2">
                        <c:v>5.9210000000000003</c:v>
                      </c:pt>
                      <c:pt idx="3">
                        <c:v>5.8630000000000004</c:v>
                      </c:pt>
                      <c:pt idx="4">
                        <c:v>5.774</c:v>
                      </c:pt>
                      <c:pt idx="5">
                        <c:v>5.7510000000000003</c:v>
                      </c:pt>
                      <c:pt idx="6">
                        <c:v>5.7930000000000001</c:v>
                      </c:pt>
                      <c:pt idx="7">
                        <c:v>5.6980000000000004</c:v>
                      </c:pt>
                      <c:pt idx="8">
                        <c:v>5.7629999999999999</c:v>
                      </c:pt>
                      <c:pt idx="9">
                        <c:v>5.7889999999999997</c:v>
                      </c:pt>
                      <c:pt idx="10">
                        <c:v>6.782</c:v>
                      </c:pt>
                      <c:pt idx="11">
                        <c:v>7.0389999999999997</c:v>
                      </c:pt>
                      <c:pt idx="12">
                        <c:v>6.74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2EA0-40EC-B6C2-4616C2DC1C66}"/>
                  </c:ext>
                </c:extLst>
              </c15:ser>
            </c15:filteredLineSeries>
          </c:ext>
        </c:extLst>
      </c:lineChart>
      <c:catAx>
        <c:axId val="3259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481610192"/>
        <c:crosses val="autoZero"/>
        <c:auto val="1"/>
        <c:lblAlgn val="ctr"/>
        <c:lblOffset val="100"/>
        <c:noMultiLvlLbl val="0"/>
      </c:catAx>
      <c:valAx>
        <c:axId val="481610192"/>
        <c:scaling>
          <c:orientation val="minMax"/>
          <c:min val="4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325972880"/>
        <c:crosses val="autoZero"/>
        <c:crossBetween val="between"/>
        <c:minorUnit val="0.4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Times New Roman" panose="02020603050405020304" pitchFamily="18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Barlow Condensed" panose="00000506000000000000" pitchFamily="2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8546259013325"/>
          <c:y val="7.5317461570063943E-2"/>
          <c:w val="0.77259709848821556"/>
          <c:h val="0.54648442787090434"/>
        </c:manualLayout>
      </c:layout>
      <c:lineChart>
        <c:grouping val="standard"/>
        <c:varyColors val="0"/>
        <c:ser>
          <c:idx val="0"/>
          <c:order val="0"/>
          <c:tx>
            <c:strRef>
              <c:f>Fig.2!$F$115</c:f>
              <c:strCache>
                <c:ptCount val="1"/>
                <c:pt idx="0">
                  <c:v>NADEF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Fig.2!$G$114:$I$114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Fig.2!$G$115:$I$115</c:f>
              <c:numCache>
                <c:formatCode>General</c:formatCode>
                <c:ptCount val="3"/>
                <c:pt idx="0">
                  <c:v>132946</c:v>
                </c:pt>
                <c:pt idx="1">
                  <c:v>136701</c:v>
                </c:pt>
                <c:pt idx="2">
                  <c:v>138972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48-42D0-9023-4944DFD69E8C}"/>
            </c:ext>
          </c:extLst>
        </c:ser>
        <c:ser>
          <c:idx val="1"/>
          <c:order val="1"/>
          <c:tx>
            <c:strRef>
              <c:f>Fig.2!$F$116</c:f>
              <c:strCache>
                <c:ptCount val="1"/>
                <c:pt idx="0">
                  <c:v>LB24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2131423757371525"/>
                  <c:y val="-0.124516771144057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2060"/>
                        </a:solidFill>
                        <a:latin typeface="Barlow Condensed SemiBold" panose="00000706000000000000" pitchFamily="2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+3 MLD</a:t>
                    </a: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69165964616681"/>
                      <c:h val="0.17493087848530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35E-4597-A15A-010039C55258}"/>
                </c:ext>
              </c:extLst>
            </c:dLbl>
            <c:dLbl>
              <c:idx val="1"/>
              <c:layout>
                <c:manualLayout>
                  <c:x val="-0.14490311710193765"/>
                  <c:y val="-6.68138771992502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+4 MLD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5E-4597-A15A-010039C55258}"/>
                </c:ext>
              </c:extLst>
            </c:dLbl>
            <c:dLbl>
              <c:idx val="2"/>
              <c:layout>
                <c:manualLayout>
                  <c:x val="-3.7068239258635213E-2"/>
                  <c:y val="-2.42959553451819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002060"/>
                        </a:solidFill>
                        <a:latin typeface="Barlow Condensed SemiBold" panose="00000706000000000000" pitchFamily="2" charset="0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Barlow Condensed SemiBold" panose="00000706000000000000" pitchFamily="2" charset="0"/>
                      </a:rPr>
                      <a:t>+4,2</a:t>
                    </a:r>
                    <a:r>
                      <a:rPr lang="en-US" sz="1400" baseline="0" dirty="0">
                        <a:latin typeface="Barlow Condensed SemiBold" panose="00000706000000000000" pitchFamily="2" charset="0"/>
                      </a:rPr>
                      <a:t> MLD</a:t>
                    </a:r>
                    <a:endParaRPr lang="en-US" sz="1400" dirty="0">
                      <a:latin typeface="Barlow Condensed SemiBold" panose="00000706000000000000" pitchFamily="2" charset="0"/>
                    </a:endParaRPr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Barlow Condensed SemiBold" panose="00000706000000000000" pitchFamily="2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73829345468296"/>
                      <c:h val="0.146990529838350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35E-4597-A15A-010039C55258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Fig.2!$G$114:$I$114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Fig.2!$G$116:$I$116</c:f>
              <c:numCache>
                <c:formatCode>General</c:formatCode>
                <c:ptCount val="3"/>
                <c:pt idx="0">
                  <c:v>135946</c:v>
                </c:pt>
                <c:pt idx="1">
                  <c:v>140701</c:v>
                </c:pt>
                <c:pt idx="2">
                  <c:v>143172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48-42D0-9023-4944DFD69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6705759"/>
        <c:axId val="1099949071"/>
      </c:lineChart>
      <c:catAx>
        <c:axId val="616705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099949071"/>
        <c:crosses val="autoZero"/>
        <c:auto val="1"/>
        <c:lblAlgn val="ctr"/>
        <c:lblOffset val="100"/>
        <c:noMultiLvlLbl val="0"/>
      </c:catAx>
      <c:valAx>
        <c:axId val="1099949071"/>
        <c:scaling>
          <c:orientation val="minMax"/>
          <c:min val="13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616705759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677987913684337"/>
          <c:y val="0.83216373178221836"/>
          <c:w val="0.41279238999927031"/>
          <c:h val="0.13746632403630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4660174197996"/>
          <c:y val="4.3729206047544697E-2"/>
          <c:w val="0.86974876769339471"/>
          <c:h val="0.6646601838132481"/>
        </c:manualLayout>
      </c:layout>
      <c:lineChart>
        <c:grouping val="standard"/>
        <c:varyColors val="0"/>
        <c:ser>
          <c:idx val="2"/>
          <c:order val="2"/>
          <c:tx>
            <c:strRef>
              <c:f>Fig.1!$A$10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005B6D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7503864405585935E-2"/>
                  <c:y val="6.776300120731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3B-49B7-A34D-6A3AFA2DDF4B}"/>
                </c:ext>
              </c:extLst>
            </c:dLbl>
            <c:dLbl>
              <c:idx val="2"/>
              <c:layout>
                <c:manualLayout>
                  <c:x val="-4.4725227871011235E-2"/>
                  <c:y val="6.7763001207316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3B-49B7-A34D-6A3AFA2DD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5B6D"/>
                    </a:solidFill>
                    <a:latin typeface="Barlow Condensed" panose="000005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Fig.1!$O$7:$R$7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Fig.1!$O$10:$R$10</c:f>
              <c:numCache>
                <c:formatCode>General</c:formatCode>
                <c:ptCount val="4"/>
                <c:pt idx="0">
                  <c:v>6.6000000000000005</c:v>
                </c:pt>
                <c:pt idx="1">
                  <c:v>6.2</c:v>
                </c:pt>
                <c:pt idx="2">
                  <c:v>6.2</c:v>
                </c:pt>
                <c:pt idx="3">
                  <c:v>6.1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B3B-49B7-A34D-6A3AFA2DDF4B}"/>
            </c:ext>
          </c:extLst>
        </c:ser>
        <c:ser>
          <c:idx val="7"/>
          <c:order val="7"/>
          <c:tx>
            <c:strRef>
              <c:f>Fig.1!$A$15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3B-49B7-A34D-6A3AFA2DDF4B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Times New Roman" panose="02020603050405020304" pitchFamily="18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Fig.1!$O$7:$R$7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Fig.1!$O$15:$R$15</c:f>
              <c:numCache>
                <c:formatCode>0.0</c:formatCode>
                <c:ptCount val="4"/>
                <c:pt idx="0" formatCode="#,##0.0_ ;\-#,##0.0\ ">
                  <c:v>6.6000000000000005</c:v>
                </c:pt>
                <c:pt idx="1">
                  <c:v>6.4649159533702205</c:v>
                </c:pt>
                <c:pt idx="2">
                  <c:v>6.2161551219981606</c:v>
                </c:pt>
                <c:pt idx="3">
                  <c:v>6.2959065525852784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B3B-49B7-A34D-6A3AFA2DD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5972880"/>
        <c:axId val="48161019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Fig.1!$A$8</c15:sqref>
                        </c15:formulaRef>
                      </c:ext>
                    </c:extLst>
                    <c:strCache>
                      <c:ptCount val="1"/>
                      <c:pt idx="0">
                        <c:v>Francia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Fig.1!$O$8:$R$8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0B3B-49B7-A34D-6A3AFA2DDF4B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Fig.1!$A$9</c15:sqref>
                        </c15:formulaRef>
                      </c:ext>
                    </c:extLst>
                    <c:strCache>
                      <c:ptCount val="1"/>
                      <c:pt idx="0">
                        <c:v>Germania</c:v>
                      </c:pt>
                    </c:strCache>
                  </c:strRef>
                </c:tx>
                <c:spPr>
                  <a:ln w="28575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Fig.1!$O$9:$R$9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B3B-49B7-A34D-6A3AFA2DDF4B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Fig.1!$A$11</c15:sqref>
                        </c15:formulaRef>
                      </c:ext>
                    </c:extLst>
                    <c:strCache>
                      <c:ptCount val="1"/>
                      <c:pt idx="0">
                        <c:v>Spagna</c:v>
                      </c:pt>
                    </c:strCache>
                  </c:strRef>
                </c:tx>
                <c:spPr>
                  <a:ln w="28575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0B3B-49B7-A34D-6A3AFA2DDF4B}"/>
                    </c:ext>
                  </c:extLst>
                </c:dPt>
                <c:dPt>
                  <c:idx val="2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7-0B3B-49B7-A34D-6A3AFA2DDF4B}"/>
                    </c:ext>
                  </c:extLst>
                </c:dPt>
                <c:dPt>
                  <c:idx val="3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0B3B-49B7-A34D-6A3AFA2DDF4B}"/>
                    </c:ext>
                  </c:extLst>
                </c:dPt>
                <c:dPt>
                  <c:idx val="4"/>
                  <c:marker>
                    <c:symbol val="none"/>
                  </c:marker>
                  <c:bubble3D val="0"/>
                  <c:spPr>
                    <a:ln w="28575" cap="rnd">
                      <a:solidFill>
                        <a:srgbClr val="C00000"/>
                      </a:solidFill>
                      <a:prstDash val="sysDot"/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0B3B-49B7-A34D-6A3AFA2DDF4B}"/>
                    </c:ext>
                  </c:extLst>
                </c:dPt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Fig.1!$O$11:$R$11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0B3B-49B7-A34D-6A3AFA2DDF4B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Fig.1!$A$12</c15:sqref>
                        </c15:formulaRef>
                      </c:ext>
                    </c:extLst>
                    <c:strCache>
                      <c:ptCount val="1"/>
                      <c:pt idx="0">
                        <c:v>Regno Unito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Fig.1!$O$12:$R$12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0B3B-49B7-A34D-6A3AFA2DDF4B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Fig.1!$A$13</c15:sqref>
                        </c15:formulaRef>
                      </c:ext>
                    </c:extLst>
                    <c:strCache>
                      <c:ptCount val="1"/>
                      <c:pt idx="0">
                        <c:v>Grecia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Fig.1!$O$13:$R$13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0B3B-49B7-A34D-6A3AFA2DDF4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Fig.1!$A$14</c15:sqref>
                        </c15:formulaRef>
                      </c:ext>
                    </c:extLst>
                    <c:strCache>
                      <c:ptCount val="1"/>
                      <c:pt idx="0">
                        <c:v>Portogallo</c:v>
                      </c:pt>
                    </c:strCache>
                  </c:strRef>
                </c:tx>
                <c:spPr>
                  <a:ln w="28575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Fig.1!$O$7:$R$7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Fig.1!$O$14:$R$14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0B3B-49B7-A34D-6A3AFA2DDF4B}"/>
                  </c:ext>
                </c:extLst>
              </c15:ser>
            </c15:filteredLineSeries>
          </c:ext>
        </c:extLst>
      </c:lineChart>
      <c:catAx>
        <c:axId val="3259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Times New Roman" panose="02020603050405020304" pitchFamily="18" charset="0"/>
              </a:defRPr>
            </a:pPr>
            <a:endParaRPr lang="it-IT"/>
          </a:p>
        </c:txPr>
        <c:crossAx val="481610192"/>
        <c:crosses val="autoZero"/>
        <c:auto val="1"/>
        <c:lblAlgn val="ctr"/>
        <c:lblOffset val="100"/>
        <c:noMultiLvlLbl val="0"/>
      </c:catAx>
      <c:valAx>
        <c:axId val="481610192"/>
        <c:scaling>
          <c:orientation val="minMax"/>
          <c:min val="5.9"/>
        </c:scaling>
        <c:delete val="1"/>
        <c:axPos val="l"/>
        <c:numFmt formatCode="#,##0.0" sourceLinked="0"/>
        <c:majorTickMark val="none"/>
        <c:minorTickMark val="none"/>
        <c:tickLblPos val="nextTo"/>
        <c:crossAx val="325972880"/>
        <c:crosses val="autoZero"/>
        <c:crossBetween val="between"/>
        <c:minorUnit val="0.4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Barlow Condensed" panose="00000506000000000000" pitchFamily="2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Fig.3!$L$69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Fig.3!$K$70:$K$72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Fig.3!$L$70:$L$72</c:f>
              <c:numCache>
                <c:formatCode>General</c:formatCode>
                <c:ptCount val="3"/>
                <c:pt idx="0">
                  <c:v>23.7</c:v>
                </c:pt>
                <c:pt idx="1">
                  <c:v>16.8</c:v>
                </c:pt>
                <c:pt idx="2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E-436B-A566-B9F906EDEC17}"/>
            </c:ext>
          </c:extLst>
        </c:ser>
        <c:ser>
          <c:idx val="1"/>
          <c:order val="1"/>
          <c:tx>
            <c:strRef>
              <c:f>Fig.3!$M$69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Fig.3!$K$70:$K$72</c:f>
              <c:strCache>
                <c:ptCount val="3"/>
                <c:pt idx="0">
                  <c:v>Francia</c:v>
                </c:pt>
                <c:pt idx="1">
                  <c:v>Germania</c:v>
                </c:pt>
                <c:pt idx="2">
                  <c:v>Italia</c:v>
                </c:pt>
              </c:strCache>
            </c:strRef>
          </c:cat>
          <c:val>
            <c:numRef>
              <c:f>Fig.3!$M$70:$M$72</c:f>
              <c:numCache>
                <c:formatCode>General</c:formatCode>
                <c:ptCount val="3"/>
                <c:pt idx="0">
                  <c:v>15.2</c:v>
                </c:pt>
                <c:pt idx="1">
                  <c:v>13.5</c:v>
                </c:pt>
                <c:pt idx="2">
                  <c:v>24.1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E-436B-A566-B9F906EDE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153871"/>
        <c:axId val="1899835488"/>
      </c:barChart>
      <c:catAx>
        <c:axId val="1423153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899835488"/>
        <c:crosses val="autoZero"/>
        <c:auto val="1"/>
        <c:lblAlgn val="ctr"/>
        <c:lblOffset val="100"/>
        <c:noMultiLvlLbl val="0"/>
      </c:catAx>
      <c:valAx>
        <c:axId val="189983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3153871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85239908843196E-2"/>
          <c:y val="0.19720255938222933"/>
          <c:w val="0.93271261495064928"/>
          <c:h val="0.44509460224495778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5B6D"/>
            </a:solidFill>
          </c:spPr>
          <c:invertIfNegative val="0"/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C049-4361-9E39-A9821AB39331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49-4361-9E39-A9821AB39331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C049-4361-9E39-A9821AB39331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049-4361-9E39-A9821AB3933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C049-4361-9E39-A9821AB3933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C049-4361-9E39-A9821AB39331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6-C049-4361-9E39-A9821AB39331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C049-4361-9E39-A9821AB39331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002060"/>
                      </a:solidFill>
                      <a:latin typeface="Barlow Condensed SemiBold" panose="00000706000000000000" pitchFamily="2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10034489458639E-2"/>
                      <c:h val="7.69413264474927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3D77-41B3-921B-54C004FD0ABB}"/>
                </c:ext>
              </c:extLst>
            </c:dLbl>
            <c:dLbl>
              <c:idx val="15"/>
              <c:layout>
                <c:manualLayout>
                  <c:x val="-5.1732151287621391E-3"/>
                  <c:y val="-5.81909191619693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49-4361-9E39-A9821AB39331}"/>
                </c:ext>
              </c:extLst>
            </c:dLbl>
            <c:dLbl>
              <c:idx val="16"/>
              <c:layout>
                <c:manualLayout>
                  <c:x val="1.724405042920713E-3"/>
                  <c:y val="-4.52596037926428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49-4361-9E39-A9821AB39331}"/>
                </c:ext>
              </c:extLst>
            </c:dLbl>
            <c:dLbl>
              <c:idx val="17"/>
              <c:layout>
                <c:manualLayout>
                  <c:x val="1.724405042920713E-3"/>
                  <c:y val="-1.939697305398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49-4361-9E39-A9821AB393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  <a:latin typeface="Barlow Condensed SemiBold" panose="00000706000000000000" pitchFamily="2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Foglio1!$F$17:$F$39</c:f>
              <c:strCache>
                <c:ptCount val="23"/>
                <c:pt idx="0">
                  <c:v>Piemonte</c:v>
                </c:pt>
                <c:pt idx="1">
                  <c:v>Liguria</c:v>
                </c:pt>
                <c:pt idx="2">
                  <c:v>Lombardia</c:v>
                </c:pt>
                <c:pt idx="3">
                  <c:v>Veneto</c:v>
                </c:pt>
                <c:pt idx="4">
                  <c:v>Emilia Romagna</c:v>
                </c:pt>
                <c:pt idx="5">
                  <c:v>Trentino Alto Adige</c:v>
                </c:pt>
                <c:pt idx="6">
                  <c:v>Friuli Venezia Giulia</c:v>
                </c:pt>
                <c:pt idx="7">
                  <c:v>Valle d'Aosta</c:v>
                </c:pt>
                <c:pt idx="9">
                  <c:v>Marche</c:v>
                </c:pt>
                <c:pt idx="10">
                  <c:v>Abruzzo</c:v>
                </c:pt>
                <c:pt idx="11">
                  <c:v>Toscana</c:v>
                </c:pt>
                <c:pt idx="12">
                  <c:v>Lazio</c:v>
                </c:pt>
                <c:pt idx="13">
                  <c:v>Umbria</c:v>
                </c:pt>
                <c:pt idx="15">
                  <c:v>Sardegna</c:v>
                </c:pt>
                <c:pt idx="16">
                  <c:v>Calabria</c:v>
                </c:pt>
                <c:pt idx="17">
                  <c:v>Campania</c:v>
                </c:pt>
                <c:pt idx="18">
                  <c:v>Basilicata</c:v>
                </c:pt>
                <c:pt idx="19">
                  <c:v>Puglia</c:v>
                </c:pt>
                <c:pt idx="20">
                  <c:v>Abruzzo</c:v>
                </c:pt>
                <c:pt idx="21">
                  <c:v>Molise</c:v>
                </c:pt>
                <c:pt idx="22">
                  <c:v>Sicilia</c:v>
                </c:pt>
              </c:strCache>
            </c:strRef>
          </c:cat>
          <c:val>
            <c:numRef>
              <c:f>Foglio1!$G$17:$G$39</c:f>
              <c:numCache>
                <c:formatCode>0%</c:formatCode>
                <c:ptCount val="23"/>
                <c:pt idx="0">
                  <c:v>0.11899999999999999</c:v>
                </c:pt>
                <c:pt idx="1">
                  <c:v>8.1000000000000003E-2</c:v>
                </c:pt>
                <c:pt idx="2">
                  <c:v>6.0999999999999999E-2</c:v>
                </c:pt>
                <c:pt idx="3">
                  <c:v>6.0999999999999999E-2</c:v>
                </c:pt>
                <c:pt idx="4">
                  <c:v>4.9000000000000002E-2</c:v>
                </c:pt>
                <c:pt idx="5">
                  <c:v>4.8000000000000001E-2</c:v>
                </c:pt>
                <c:pt idx="6">
                  <c:v>4.2000000000000003E-2</c:v>
                </c:pt>
                <c:pt idx="7">
                  <c:v>3.9E-2</c:v>
                </c:pt>
                <c:pt idx="9">
                  <c:v>7.9000000000000001E-2</c:v>
                </c:pt>
                <c:pt idx="10">
                  <c:v>7.8E-2</c:v>
                </c:pt>
                <c:pt idx="11">
                  <c:v>6.7000000000000004E-2</c:v>
                </c:pt>
                <c:pt idx="12">
                  <c:v>6.0999999999999999E-2</c:v>
                </c:pt>
                <c:pt idx="13">
                  <c:v>5.8999999999999997E-2</c:v>
                </c:pt>
                <c:pt idx="15">
                  <c:v>0.14299999999999999</c:v>
                </c:pt>
                <c:pt idx="16">
                  <c:v>0.13500000000000001</c:v>
                </c:pt>
                <c:pt idx="17">
                  <c:v>0.13300000000000001</c:v>
                </c:pt>
                <c:pt idx="18">
                  <c:v>0.11799999999999999</c:v>
                </c:pt>
                <c:pt idx="19">
                  <c:v>0.10199999999999999</c:v>
                </c:pt>
                <c:pt idx="20">
                  <c:v>7.8E-2</c:v>
                </c:pt>
                <c:pt idx="21">
                  <c:v>7.6999999999999999E-2</c:v>
                </c:pt>
                <c:pt idx="22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FC-45D3-8560-A28D1A558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1269526864"/>
        <c:axId val="1248663856"/>
      </c:barChart>
      <c:catAx>
        <c:axId val="126952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1248663856"/>
        <c:crosses val="autoZero"/>
        <c:auto val="1"/>
        <c:lblAlgn val="ctr"/>
        <c:lblOffset val="100"/>
        <c:noMultiLvlLbl val="0"/>
      </c:catAx>
      <c:valAx>
        <c:axId val="1248663856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26952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Barlow Condensed" panose="00000506000000000000" pitchFamily="2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0314275177593"/>
          <c:y val="6.4251480466642169E-2"/>
          <c:w val="0.7505089676290464"/>
          <c:h val="0.882205481028716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'FIG1'!$AC$69:$AC$72</c:f>
              <c:strCache>
                <c:ptCount val="4"/>
                <c:pt idx="0">
                  <c:v>Nord-est</c:v>
                </c:pt>
                <c:pt idx="1">
                  <c:v>Centro</c:v>
                </c:pt>
                <c:pt idx="2">
                  <c:v>Nord-ovest</c:v>
                </c:pt>
                <c:pt idx="3">
                  <c:v>Mezzogiorno</c:v>
                </c:pt>
              </c:strCache>
            </c:strRef>
          </c:cat>
          <c:val>
            <c:numRef>
              <c:f>'FIG1'!$AD$69:$AD$72</c:f>
              <c:numCache>
                <c:formatCode>General</c:formatCode>
                <c:ptCount val="4"/>
                <c:pt idx="0">
                  <c:v>85.4</c:v>
                </c:pt>
                <c:pt idx="1">
                  <c:v>85.2</c:v>
                </c:pt>
                <c:pt idx="2">
                  <c:v>85.1</c:v>
                </c:pt>
                <c:pt idx="3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E-4683-9984-D5AE2A52B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8288752"/>
        <c:axId val="1418167535"/>
      </c:barChart>
      <c:catAx>
        <c:axId val="163828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418167535"/>
        <c:crosses val="autoZero"/>
        <c:auto val="1"/>
        <c:lblAlgn val="ctr"/>
        <c:lblOffset val="100"/>
        <c:noMultiLvlLbl val="0"/>
      </c:catAx>
      <c:valAx>
        <c:axId val="1418167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828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2060"/>
                    </a:solidFill>
                    <a:latin typeface="Barlow Condensed SemiBold" panose="000007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'FIG1'!$AC$64:$AC$67</c:f>
              <c:strCache>
                <c:ptCount val="4"/>
                <c:pt idx="0">
                  <c:v>Nord-est</c:v>
                </c:pt>
                <c:pt idx="1">
                  <c:v>Centro</c:v>
                </c:pt>
                <c:pt idx="2">
                  <c:v>Nord-ovest</c:v>
                </c:pt>
                <c:pt idx="3">
                  <c:v>Mezzogiorno</c:v>
                </c:pt>
              </c:strCache>
            </c:strRef>
          </c:cat>
          <c:val>
            <c:numRef>
              <c:f>'FIG1'!$AD$64:$AD$67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81</c:v>
                </c:pt>
                <c:pt idx="2">
                  <c:v>80.8</c:v>
                </c:pt>
                <c:pt idx="3">
                  <c:v>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4-4537-A0C9-DFE71850B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8288752"/>
        <c:axId val="1418167535"/>
      </c:barChart>
      <c:catAx>
        <c:axId val="163828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418167535"/>
        <c:crosses val="autoZero"/>
        <c:auto val="1"/>
        <c:lblAlgn val="ctr"/>
        <c:lblOffset val="100"/>
        <c:noMultiLvlLbl val="0"/>
      </c:catAx>
      <c:valAx>
        <c:axId val="14181675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828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9701887348034E-2"/>
          <c:y val="7.8652655243194244E-2"/>
          <c:w val="0.84143858489361056"/>
          <c:h val="0.6871923518034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Foglio2!$A$11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5B6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Foglio2!$B$10:$E$10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Foglio2!$B$11:$E$11</c:f>
              <c:numCache>
                <c:formatCode>General</c:formatCode>
                <c:ptCount val="4"/>
                <c:pt idx="0">
                  <c:v>11.6</c:v>
                </c:pt>
                <c:pt idx="1">
                  <c:v>10.6</c:v>
                </c:pt>
                <c:pt idx="2">
                  <c:v>11.1</c:v>
                </c:pt>
                <c:pt idx="3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A-4161-8E27-E9AE68AD1B85}"/>
            </c:ext>
          </c:extLst>
        </c:ser>
        <c:ser>
          <c:idx val="1"/>
          <c:order val="1"/>
          <c:tx>
            <c:strRef>
              <c:f>Foglio2!$A$12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Foglio2!$B$10:$E$10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Mezzogiorno</c:v>
                </c:pt>
              </c:strCache>
            </c:strRef>
          </c:cat>
          <c:val>
            <c:numRef>
              <c:f>Foglio2!$B$12:$E$12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7.6</c:v>
                </c:pt>
                <c:pt idx="2">
                  <c:v>8.3000000000000007</c:v>
                </c:pt>
                <c:pt idx="3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A-4161-8E27-E9AE68AD1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21707183"/>
        <c:axId val="1637072432"/>
      </c:barChart>
      <c:catAx>
        <c:axId val="1421707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it-IT"/>
          </a:p>
        </c:txPr>
        <c:crossAx val="1637072432"/>
        <c:crosses val="autoZero"/>
        <c:auto val="1"/>
        <c:lblAlgn val="ctr"/>
        <c:lblOffset val="100"/>
        <c:noMultiLvlLbl val="0"/>
      </c:catAx>
      <c:valAx>
        <c:axId val="1637072432"/>
        <c:scaling>
          <c:orientation val="minMax"/>
          <c:min val="7"/>
        </c:scaling>
        <c:delete val="1"/>
        <c:axPos val="l"/>
        <c:numFmt formatCode="General" sourceLinked="1"/>
        <c:majorTickMark val="none"/>
        <c:minorTickMark val="none"/>
        <c:tickLblPos val="nextTo"/>
        <c:crossAx val="1421707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rgbClr val="002060"/>
          </a:solidFill>
          <a:latin typeface="Barlow Condensed" panose="00000506000000000000" pitchFamily="2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E9F0A-11F4-74FF-FDF3-620F76969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63ADBA-9C81-22EE-34A5-A4B55F17C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7AA972-7C92-A67B-9EAC-86A0E7AAE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5DDB7E-C544-2C3C-E2BD-359FD9E7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B399ED-8AD9-FB2B-CACF-97EEECA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39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85313C-BA32-D1D1-1BBD-E1EBB074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04C161-BFCA-E38C-BF6F-06E403D98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4EA15B-BA7E-244B-0CF7-A53CE760F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BCE911-A086-3B91-F9FA-4C83F5E6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FB1B11-A65F-7F53-BF8F-21FF9F60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0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71482AD-1AD8-9254-CC1A-C4DBA190C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CB17D1-FF61-7ED7-F7E9-A1E357DA1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051550-E0B6-EB6A-82E7-9E87E8B9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2E2DF9-F1C2-5FD1-6DE0-18EDB6F5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7F36F8-6ACB-513F-5F5B-DE131375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2A555-CBFA-4BF9-BED9-C545E2E18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71DA828-0642-6098-073F-62C1DC66B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B3001A-7244-4F93-3B72-1D2F7E3A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E54E98-8D5A-8CFC-99B7-503E67BE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52A6E6-01A3-6B5F-365F-6147DA4A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ED87EB-A74A-91A6-C456-3D03AE50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E2995D-D2BA-51C8-C87E-3AC9C3FB4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BD9B9B-768B-E4F0-866F-64155E15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F5A104-5D4C-6363-A398-20C7EDE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BD463E-5D56-5374-F975-41AD3FD8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466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2F9AAB-157C-28CC-CEA0-2464231C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9DDDEB-1590-FD61-3FC1-D1E3035EA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A46528-270E-4747-0F78-5C93CCD65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A86816-C1B9-6D27-4A4D-105EE0D0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D8A01-8025-802F-CDE3-EA2FD858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92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76FC5-2E4C-34C1-6C0F-5DBCF3A9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74064C-DF01-CFFA-7468-016059C33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00006E-BAF5-B089-8F92-0D1E7B193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1EBA1C-6DFA-2161-3A18-EEDCCC79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A0B824-F6BB-B6D6-0E31-BDB9C420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10CC67-C25D-53A2-1FFB-7272DE19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41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06195-0003-BA0C-E572-463B7DD56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5B8410-3160-A5D2-8640-40C4B360C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265C3B-C92F-A770-2FD9-9C522E46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C3E5EDF-2BB9-8477-EF2D-C7A27B9EE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1F3E378-C27F-EA2B-D10F-054B72D74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FCC0C9E-18AA-F7EE-B954-3FC4AD797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6C1820E-D72F-9B00-4165-C8A46683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7A96857-7B31-5477-D1A8-CEED3713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41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DA1DCF-2AC7-8FB1-A9EC-DE5AB23E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08A0089-A50A-5C57-FF4C-8D96B84ED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9CCF688-2FCC-6CE3-BB2A-9962451B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B1B2F83-47DF-A1F9-D0E0-9E8F3BA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813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BE016C0-DD19-1CDC-6474-A72AC1D2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25692D-7ED6-203D-8B28-BC02368F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E2506E-BB66-EC1B-EF27-E3EF1F2F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80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80152E-3AA6-4D40-3E13-67916A6D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6235FC-3B40-3A22-8419-265B3EF3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D31E99-BFB6-D5AC-EDDC-FFB1F11DE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792364-525E-A08B-2058-509CDAC3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4B107F-84C6-E822-A194-6E2E620B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2C1D92-B62A-B447-473A-6DD87D8F0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496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6ACE2-18C0-62FC-14D0-00594A4B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081BBA-86ED-34BE-8311-A1FC5C873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C79A95-9C0A-7FA6-F8E3-73B55FA64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E6E8A8-E3BD-09C2-6B4A-28CA47A5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6BFFEA-0483-7C19-97CC-4718F2E7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9561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B8B52F-F475-B1B2-CEB9-A03719823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966067A-8E24-888B-D7A2-6BDA2932E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0F0B8A-669B-02A9-ACA7-FA9048383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D5F05F2-D501-C435-D6D4-50883D63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4BCCCD-37D5-BFC7-442B-6AC5CA43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6BA036-35CB-3D32-CA8E-D9B8AAB4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7791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71663-AD25-DBEE-89AE-40D983B33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F20508-31AE-5791-61A7-F2AE2793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26908C-64A2-DFD8-3F29-779A6546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B83764-B2AC-E373-54BE-EF657E4E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8AB7C1-331F-B5C3-088C-61490E6E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57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72B1E62-43F8-30DA-96E0-09C17FA3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7EEB9F-E68A-D695-1AA8-607F011EA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2725E3-A31D-2855-F37F-9ABF026B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64069B-E298-F2ED-6DA8-91F93F720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385FEA-D91D-C18E-1C56-CC259759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2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0D145D-6783-DF5C-EBE4-8AA45B820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93DAA4B-9E25-8BB6-8FB6-2EF225E90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515E79-2D1B-8B26-D2B5-DA184116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63E84B-740E-A85C-3A16-2A9F92E1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A6D19-0A37-D5F0-59BC-36EBBC25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89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CC9A5-8559-B905-3FDA-D26B2555F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124851-A98A-F0FF-B1F9-42178833F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28F58D-F829-E587-20C7-15450163F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406EB6-B07A-6048-2BCB-2FE1A0A2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39532D2-AED0-D5EF-BD42-E7ABB995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31E952F-C7B3-0617-B49A-1A5905AE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86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7C2A6-D541-380C-B76D-A572E3DF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B7F400-51EB-0F74-40AD-9ACB82520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97A2E46-AB90-B9D2-603E-EB6D9C557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97629E-94C9-3F32-3623-72A642315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BBBACC1-0171-317C-D2FD-54783E780A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FAD2DD-8DD1-A89A-134F-7CE1986D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A89F8F0-7024-6447-2B74-12327FC8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1BDE31D-6DEB-0B35-7FDB-78029D77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50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91AC9D-0016-B1C5-0962-96A1B291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57857F9-8EE0-DEB6-E8AD-83BB093A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507900-27F3-7D82-D4A9-EA457B65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8C2982-3D4A-272F-CC4D-6A290801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3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DAB7AB-8D78-3AEE-DB96-886A9E6F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F197D2-EEF5-DCF4-B7F3-3614CB6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C3EF6B-3297-9178-7DDB-4A7C0865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4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1F8D5-5D13-753B-C368-23701869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47C5CB-3FD0-1E40-9798-2A18C7F2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DF3955D-847C-A7FF-377C-4288B71A5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169146A-8073-B0C6-46A0-FBFAFA9D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B15109C-0F87-FDD1-6DEF-F154F3C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060859-A6F0-F7E5-2407-E0958BA0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45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76BD47-5BA7-D2EA-9AA2-AEEB3449E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845B2E8-1C4D-29EE-4764-A8B62FA3F1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64E1E7E-37CF-DADC-56B5-3F987F4A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898FA6-E42C-4651-FE87-33B9654A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7ED79A-CF63-C637-5947-64351B1B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4C5EB7-B68A-8A11-D62A-14A8E782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88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jp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image" Target="../media/image3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7AB5BE7-9722-FF34-6E92-39B28FE8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0B9225-6736-EDB0-228D-B5B5EEA6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A63376-5B61-8D70-2759-2FA561F34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60812-8DB8-491A-BB09-4BF16692EDE0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5EE57D-B20F-8BB0-AEBA-41BBF2CB0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CB4678-09CF-C25F-4344-A323ABFA0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76154-1C6C-48D6-BDA5-810BDD0B77E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6601003-DCFE-1DD1-4DA8-0B117500BD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6A4021F-0539-61B1-A479-599DF21B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AF0BB5-D3CB-F487-40CB-7C6DF4987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75E333-886E-0551-16C2-1E0C18CA9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D6FA3-33EB-5544-8815-BE486A50BF45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C97C1-3041-7846-F693-4B6F152D0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C99581-8199-D4A9-1C53-8CBC6D663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94FDD-D0B0-644C-895C-70F44249019A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9B9861-55F6-8EE7-2346-276AF31A456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F657AAB-FE5A-9D13-E0ED-4900E3DBD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0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png" /><Relationship Id="rId5" Type="http://schemas.openxmlformats.org/officeDocument/2006/relationships/image" Target="../media/image16.png" /><Relationship Id="rId4" Type="http://schemas.openxmlformats.org/officeDocument/2006/relationships/image" Target="../media/image15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chart" Target="../charts/chart13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chart" Target="../charts/char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chart" Target="../charts/chart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image" Target="../media/image5.png" /><Relationship Id="rId7" Type="http://schemas.openxmlformats.org/officeDocument/2006/relationships/chart" Target="../charts/chart8.xml" /><Relationship Id="rId2" Type="http://schemas.openxmlformats.org/officeDocument/2006/relationships/chart" Target="../charts/chart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8.svg" /><Relationship Id="rId5" Type="http://schemas.openxmlformats.org/officeDocument/2006/relationships/image" Target="../media/image7.png" /><Relationship Id="rId4" Type="http://schemas.openxmlformats.org/officeDocument/2006/relationships/image" Target="../media/image6.sv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chart" Target="../charts/chart10.xml" /><Relationship Id="rId7" Type="http://schemas.openxmlformats.org/officeDocument/2006/relationships/image" Target="../media/image8.svg" /><Relationship Id="rId2" Type="http://schemas.openxmlformats.org/officeDocument/2006/relationships/chart" Target="../charts/chart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svg" /><Relationship Id="rId4" Type="http://schemas.openxmlformats.org/officeDocument/2006/relationships/image" Target="../media/image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chart" Target="../charts/chart11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svg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6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9C27-6A95-CCB8-8CDA-D1E46386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82" y="370001"/>
            <a:ext cx="5515745" cy="5696745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B8726D5-6CDC-92C5-E53F-95A3EB47D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1445338" y="815366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MOBILITÀ ONCOLOGICA DA SUD A NORD: MIGRAZIONI A SENSO UNICO </a:t>
            </a:r>
          </a:p>
        </p:txBody>
      </p:sp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841020" y="174448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A5FA2EE8-0992-1CF4-8928-739A0F176D95}"/>
              </a:ext>
            </a:extLst>
          </p:cNvPr>
          <p:cNvSpPr txBox="1"/>
          <p:nvPr/>
        </p:nvSpPr>
        <p:spPr>
          <a:xfrm>
            <a:off x="1067679" y="1655188"/>
            <a:ext cx="5354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Mobilità oncologica a lungo raggio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EE7D3C2-256A-24E2-BA0D-1FBC38011AAF}"/>
              </a:ext>
            </a:extLst>
          </p:cNvPr>
          <p:cNvSpPr txBox="1"/>
          <p:nvPr/>
        </p:nvSpPr>
        <p:spPr>
          <a:xfrm>
            <a:off x="7488179" y="6056145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AGENAS, 2024</a:t>
            </a: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2CB8F6B9-2B8F-BC15-FE8A-716F64261C76}"/>
              </a:ext>
            </a:extLst>
          </p:cNvPr>
          <p:cNvSpPr txBox="1"/>
          <p:nvPr/>
        </p:nvSpPr>
        <p:spPr>
          <a:xfrm>
            <a:off x="4270443" y="2801378"/>
            <a:ext cx="2597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Nel 2022, dei 56.079 malati oncologici residenti al Sud, 12.401 «scelgono» di curarsi in una regione del Centro-Nord: il 22,1%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002060"/>
              </a:solidFill>
              <a:latin typeface="Barlow Condensed SemiBold" panose="00000706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 pazienti che fanno il percorso inverso sono appena 800, lo 0,1% dei pazienti oncologici residenti al Centro-Nord.</a:t>
            </a: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73579"/>
              </p:ext>
            </p:extLst>
          </p:nvPr>
        </p:nvGraphicFramePr>
        <p:xfrm>
          <a:off x="906930" y="1938298"/>
          <a:ext cx="4326551" cy="403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9417573" y="166450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5FA2EE8-0992-1CF4-8928-739A0F176D95}"/>
              </a:ext>
            </a:extLst>
          </p:cNvPr>
          <p:cNvSpPr txBox="1"/>
          <p:nvPr/>
        </p:nvSpPr>
        <p:spPr>
          <a:xfrm>
            <a:off x="9578322" y="1575208"/>
            <a:ext cx="209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Mobilità oncologica da Sud </a:t>
            </a:r>
          </a:p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verso il Centro-Nord</a:t>
            </a:r>
          </a:p>
        </p:txBody>
      </p:sp>
    </p:spTree>
    <p:extLst>
      <p:ext uri="{BB962C8B-B14F-4D97-AF65-F5344CB8AC3E}">
        <p14:creationId xmlns:p14="http://schemas.microsoft.com/office/powerpoint/2010/main" val="1444433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E9C27-6A95-CCB8-8CDA-D1E46386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2B8726D5-6CDC-92C5-E53F-95A3EB47D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1397519" y="670261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MOBILITÀ ONCOLOGICA NELLE MAGGIORI REGIONI DEL MEZZOGIORNO, 2022 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1EE7D3C2-256A-24E2-BA0D-1FBC38011AAF}"/>
              </a:ext>
            </a:extLst>
          </p:cNvPr>
          <p:cNvSpPr txBox="1"/>
          <p:nvPr/>
        </p:nvSpPr>
        <p:spPr>
          <a:xfrm>
            <a:off x="4852012" y="6273636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AGENAS, 2024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819756" y="1989991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1208644" y="1855270"/>
            <a:ext cx="54169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DALLA CAMPANIA</a:t>
            </a:r>
          </a:p>
          <a:p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9462" t="2619" r="33175" b="7039"/>
          <a:stretch/>
        </p:blipFill>
        <p:spPr>
          <a:xfrm>
            <a:off x="428057" y="2321072"/>
            <a:ext cx="4423955" cy="36488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24604" t="2432" r="21497" b="1593"/>
          <a:stretch/>
        </p:blipFill>
        <p:spPr>
          <a:xfrm>
            <a:off x="3277782" y="1992117"/>
            <a:ext cx="2037806" cy="1898469"/>
          </a:xfrm>
          <a:prstGeom prst="rect">
            <a:avLst/>
          </a:prstGeom>
        </p:spPr>
      </p:pic>
      <p:sp>
        <p:nvSpPr>
          <p:cNvPr id="19" name="Ovale 18"/>
          <p:cNvSpPr/>
          <p:nvPr/>
        </p:nvSpPr>
        <p:spPr>
          <a:xfrm>
            <a:off x="3078152" y="1684464"/>
            <a:ext cx="2437065" cy="2371120"/>
          </a:xfrm>
          <a:prstGeom prst="ellipse">
            <a:avLst/>
          </a:prstGeom>
          <a:noFill/>
          <a:ln>
            <a:solidFill>
              <a:srgbClr val="9670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l="7838" t="5637" r="43332" b="7039"/>
          <a:stretch/>
        </p:blipFill>
        <p:spPr>
          <a:xfrm>
            <a:off x="5531105" y="2255265"/>
            <a:ext cx="3762103" cy="3526972"/>
          </a:xfrm>
          <a:prstGeom prst="rect">
            <a:avLst/>
          </a:prstGeom>
        </p:spPr>
      </p:pic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66267DB4-E5F6-73F3-0B30-62FEF63103BC}"/>
              </a:ext>
            </a:extLst>
          </p:cNvPr>
          <p:cNvSpPr/>
          <p:nvPr/>
        </p:nvSpPr>
        <p:spPr>
          <a:xfrm>
            <a:off x="6072059" y="1949843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/>
          <a:srcRect l="29018" t="3050" r="30258" b="2080"/>
          <a:stretch/>
        </p:blipFill>
        <p:spPr>
          <a:xfrm>
            <a:off x="8702007" y="1875230"/>
            <a:ext cx="1707651" cy="208134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236C93-E234-81C4-9F3F-B3C74B80B0C3}"/>
              </a:ext>
            </a:extLst>
          </p:cNvPr>
          <p:cNvSpPr txBox="1"/>
          <p:nvPr/>
        </p:nvSpPr>
        <p:spPr>
          <a:xfrm>
            <a:off x="6349658" y="1767195"/>
            <a:ext cx="541693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DALLA CALABRIA</a:t>
            </a:r>
          </a:p>
          <a:p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CB8F6B9-2B8F-BC15-FE8A-716F64261C76}"/>
              </a:ext>
            </a:extLst>
          </p:cNvPr>
          <p:cNvSpPr txBox="1"/>
          <p:nvPr/>
        </p:nvSpPr>
        <p:spPr>
          <a:xfrm>
            <a:off x="3952770" y="4248866"/>
            <a:ext cx="21926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Nel 2022, dei 6.601 malati oncologici residenti in Campania, 3.926 «scelgono» di curarsi in una regione del Centro-Nord: il 40,4%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CB8F6B9-2B8F-BC15-FE8A-716F64261C76}"/>
              </a:ext>
            </a:extLst>
          </p:cNvPr>
          <p:cNvSpPr txBox="1"/>
          <p:nvPr/>
        </p:nvSpPr>
        <p:spPr>
          <a:xfrm>
            <a:off x="9058127" y="4209757"/>
            <a:ext cx="2058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Nel 2022, dei 5.941 malati oncologici residenti in Calabria, 3.482 «scelgono» di curarsi in una regione del Centro-Nord: il 41,4% </a:t>
            </a:r>
          </a:p>
        </p:txBody>
      </p:sp>
      <p:sp>
        <p:nvSpPr>
          <p:cNvPr id="17" name="Ovale 16"/>
          <p:cNvSpPr/>
          <p:nvPr/>
        </p:nvSpPr>
        <p:spPr>
          <a:xfrm>
            <a:off x="8302654" y="1783664"/>
            <a:ext cx="2437065" cy="2371120"/>
          </a:xfrm>
          <a:prstGeom prst="ellipse">
            <a:avLst/>
          </a:prstGeom>
          <a:noFill/>
          <a:ln>
            <a:solidFill>
              <a:srgbClr val="9670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1397519" y="1089801"/>
            <a:ext cx="5920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rlow Condensed" panose="00000506000000000000" pitchFamily="2" charset="0"/>
              </a:rPr>
              <a:t>LA MAGGIOR PARTE DEGLI SPOSTAMENTI VERSO LOMBARDIA E LAZIO</a:t>
            </a:r>
          </a:p>
        </p:txBody>
      </p:sp>
    </p:spTree>
    <p:extLst>
      <p:ext uri="{BB962C8B-B14F-4D97-AF65-F5344CB8AC3E}">
        <p14:creationId xmlns:p14="http://schemas.microsoft.com/office/powerpoint/2010/main" val="1139522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42BE-69FB-A211-ADD7-E4857DB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5B2FEC3-E1B3-546D-3BAB-548971677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761230"/>
              </p:ext>
            </p:extLst>
          </p:nvPr>
        </p:nvGraphicFramePr>
        <p:xfrm>
          <a:off x="7363664" y="3992489"/>
          <a:ext cx="60833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Ovale 29">
            <a:extLst>
              <a:ext uri="{FF2B5EF4-FFF2-40B4-BE49-F238E27FC236}">
                <a16:creationId xmlns:a16="http://schemas.microsoft.com/office/drawing/2014/main" id="{1C4F5ED1-A1C7-36F8-53E5-67B8521C036C}"/>
              </a:ext>
            </a:extLst>
          </p:cNvPr>
          <p:cNvSpPr/>
          <p:nvPr/>
        </p:nvSpPr>
        <p:spPr>
          <a:xfrm>
            <a:off x="1492056" y="4790830"/>
            <a:ext cx="637209" cy="558526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>
              <a:solidFill>
                <a:srgbClr val="002060"/>
              </a:solidFill>
            </a:endParaRP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2FE1FD4-3F21-1074-61DA-D1285C96D5C9}"/>
              </a:ext>
            </a:extLst>
          </p:cNvPr>
          <p:cNvSpPr/>
          <p:nvPr/>
        </p:nvSpPr>
        <p:spPr>
          <a:xfrm>
            <a:off x="1498663" y="3339220"/>
            <a:ext cx="681135" cy="64633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92A9911-DA67-1119-CD23-4FAD12026716}"/>
              </a:ext>
            </a:extLst>
          </p:cNvPr>
          <p:cNvSpPr/>
          <p:nvPr/>
        </p:nvSpPr>
        <p:spPr>
          <a:xfrm>
            <a:off x="1525684" y="1895336"/>
            <a:ext cx="681135" cy="646331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6B0DED-1837-03C1-9BFD-5EF75DDA273B}"/>
              </a:ext>
            </a:extLst>
          </p:cNvPr>
          <p:cNvSpPr txBox="1"/>
          <p:nvPr/>
        </p:nvSpPr>
        <p:spPr>
          <a:xfrm>
            <a:off x="1719871" y="1940142"/>
            <a:ext cx="29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1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4A94E23-EE9A-199B-C799-E5C8CD75DC47}"/>
              </a:ext>
            </a:extLst>
          </p:cNvPr>
          <p:cNvSpPr txBox="1"/>
          <p:nvPr/>
        </p:nvSpPr>
        <p:spPr>
          <a:xfrm>
            <a:off x="2197299" y="1560985"/>
            <a:ext cx="24802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STANZIAMENTO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Risorse stabilite </a:t>
            </a:r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ex ante</a:t>
            </a:r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nel quadro della programmazione pubblica annuale (circa 132 mld nel 2023)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44EC2AB-5CB4-17C5-AB6E-260DFFCC5120}"/>
              </a:ext>
            </a:extLst>
          </p:cNvPr>
          <p:cNvSpPr/>
          <p:nvPr/>
        </p:nvSpPr>
        <p:spPr>
          <a:xfrm>
            <a:off x="4632046" y="1955211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B38DBEC-0FDC-92D6-3C9E-7A82E58DF39A}"/>
              </a:ext>
            </a:extLst>
          </p:cNvPr>
          <p:cNvSpPr txBox="1"/>
          <p:nvPr/>
        </p:nvSpPr>
        <p:spPr>
          <a:xfrm>
            <a:off x="5242396" y="1698902"/>
            <a:ext cx="268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Lo stanziamento non corrisponde alla somma del costo dei LEA</a:t>
            </a:r>
          </a:p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 (Livelli Essenziali di Assistenza)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5144E3-7D06-DF6B-7C37-5ED7389F1A25}"/>
              </a:ext>
            </a:extLst>
          </p:cNvPr>
          <p:cNvSpPr txBox="1"/>
          <p:nvPr/>
        </p:nvSpPr>
        <p:spPr>
          <a:xfrm>
            <a:off x="2205515" y="2882774"/>
            <a:ext cx="2374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ALLOCAZIONE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Risorse allocate alle regioni per il 98,5% in base al </a:t>
            </a:r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criterio demografico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: quota capitaria secca (60%) e quota capitaria pesata per età (40%)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13E2870-7EF8-6F3C-AAF8-ABFAD6D8E2C4}"/>
              </a:ext>
            </a:extLst>
          </p:cNvPr>
          <p:cNvSpPr txBox="1"/>
          <p:nvPr/>
        </p:nvSpPr>
        <p:spPr>
          <a:xfrm>
            <a:off x="5242396" y="2959718"/>
            <a:ext cx="262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Considerati solo marginalmente (1,5%) i criteri di </a:t>
            </a:r>
            <a:r>
              <a:rPr lang="it-IT" sz="16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deprivazione socio-economica</a:t>
            </a: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, sottostimando il bisogno di cura e prevenzione del Mezzogiorno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E336958-EB34-95FE-147F-2F4714C4DFBF}"/>
              </a:ext>
            </a:extLst>
          </p:cNvPr>
          <p:cNvSpPr txBox="1"/>
          <p:nvPr/>
        </p:nvSpPr>
        <p:spPr>
          <a:xfrm>
            <a:off x="1719871" y="3409947"/>
            <a:ext cx="297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2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6C64FBC-C381-3A1F-C16C-17CF4953270C}"/>
              </a:ext>
            </a:extLst>
          </p:cNvPr>
          <p:cNvSpPr txBox="1"/>
          <p:nvPr/>
        </p:nvSpPr>
        <p:spPr>
          <a:xfrm>
            <a:off x="2158925" y="4515847"/>
            <a:ext cx="2480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PROSPETTIVE AL 2080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Le dinamiche demografiche al 2080 </a:t>
            </a:r>
            <a:r>
              <a:rPr lang="it-IT" sz="1400" b="1" dirty="0">
                <a:solidFill>
                  <a:srgbClr val="002060"/>
                </a:solidFill>
                <a:latin typeface="Barlow Condensed" panose="00000506000000000000" pitchFamily="2" charset="0"/>
              </a:rPr>
              <a:t>penalizzeranno il Mezzogiorno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(la popolazione invecchia e ma, in misura maggiore, il Sud si svuota (-40%)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16594B4-2A5C-D6AE-D0E7-DE2176452CDF}"/>
              </a:ext>
            </a:extLst>
          </p:cNvPr>
          <p:cNvSpPr txBox="1"/>
          <p:nvPr/>
        </p:nvSpPr>
        <p:spPr>
          <a:xfrm>
            <a:off x="5242396" y="4592791"/>
            <a:ext cx="2623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Al 2080 il </a:t>
            </a: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Sud perderà 7 punti percentuali della propria quota di finanziamento </a:t>
            </a: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(+6,7 al Nord, +0,3 al Centro)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B1A981C-0A1D-6311-C9B1-8599D7961C06}"/>
              </a:ext>
            </a:extLst>
          </p:cNvPr>
          <p:cNvSpPr txBox="1"/>
          <p:nvPr/>
        </p:nvSpPr>
        <p:spPr>
          <a:xfrm>
            <a:off x="1652617" y="4806993"/>
            <a:ext cx="32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3</a:t>
            </a: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8CFEEE7C-397E-973D-A297-8226F355976E}"/>
              </a:ext>
            </a:extLst>
          </p:cNvPr>
          <p:cNvCxnSpPr/>
          <p:nvPr/>
        </p:nvCxnSpPr>
        <p:spPr>
          <a:xfrm>
            <a:off x="1478842" y="2787899"/>
            <a:ext cx="1033046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E3700466-0EEE-61F1-CB49-17A8EB936A03}"/>
              </a:ext>
            </a:extLst>
          </p:cNvPr>
          <p:cNvCxnSpPr/>
          <p:nvPr/>
        </p:nvCxnSpPr>
        <p:spPr>
          <a:xfrm>
            <a:off x="1496025" y="4481651"/>
            <a:ext cx="1033046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577750"/>
            <a:ext cx="10227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IL SISTEMA SANITARIO </a:t>
            </a:r>
          </a:p>
          <a:p>
            <a:r>
              <a:rPr lang="it-IT" sz="2000" dirty="0">
                <a:solidFill>
                  <a:srgbClr val="002060"/>
                </a:solidFill>
                <a:latin typeface="Barlow Condensed" panose="00000506000000000000" pitchFamily="2" charset="0"/>
              </a:rPr>
              <a:t>VINCOLI DI FINANZA PUBBLICA, CRITICITÀ DI ALLOCAZIONE E PROPOSTE </a:t>
            </a:r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B44EC2AB-5CB4-17C5-AB6E-260DFFCC5120}"/>
              </a:ext>
            </a:extLst>
          </p:cNvPr>
          <p:cNvSpPr/>
          <p:nvPr/>
        </p:nvSpPr>
        <p:spPr>
          <a:xfrm>
            <a:off x="4639135" y="4840286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B44EC2AB-5CB4-17C5-AB6E-260DFFCC5120}"/>
              </a:ext>
            </a:extLst>
          </p:cNvPr>
          <p:cNvSpPr/>
          <p:nvPr/>
        </p:nvSpPr>
        <p:spPr>
          <a:xfrm>
            <a:off x="4632048" y="3332523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62BCDEEB-311F-8FD6-8E8A-EF256A42A3CA}"/>
              </a:ext>
            </a:extLst>
          </p:cNvPr>
          <p:cNvSpPr/>
          <p:nvPr/>
        </p:nvSpPr>
        <p:spPr>
          <a:xfrm>
            <a:off x="8018540" y="1850903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EE0552-511C-04F8-4EAD-39ABEB42570F}"/>
              </a:ext>
            </a:extLst>
          </p:cNvPr>
          <p:cNvSpPr txBox="1"/>
          <p:nvPr/>
        </p:nvSpPr>
        <p:spPr>
          <a:xfrm>
            <a:off x="8772823" y="1529626"/>
            <a:ext cx="22319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È NECESSARIO </a:t>
            </a:r>
            <a:r>
              <a:rPr lang="it-IT" sz="1400" b="1" dirty="0">
                <a:solidFill>
                  <a:srgbClr val="002060"/>
                </a:solidFill>
                <a:latin typeface="Barlow Condensed" panose="00000506000000000000" pitchFamily="2" charset="0"/>
              </a:rPr>
              <a:t>INCREMENTARE GLI STANZIAMENTI DI SPESA IN SANITÀ A LIVELLO NAZIONALE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PER AVVICINARE L’ITALIA AGLI STANDARD EUROPEI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B0D04B-949E-BD43-E142-AD8865291CA0}"/>
              </a:ext>
            </a:extLst>
          </p:cNvPr>
          <p:cNvSpPr txBox="1"/>
          <p:nvPr/>
        </p:nvSpPr>
        <p:spPr>
          <a:xfrm>
            <a:off x="8772822" y="3020017"/>
            <a:ext cx="22319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È NECESSARIO </a:t>
            </a:r>
            <a:r>
              <a:rPr lang="it-IT" sz="1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AGGIORNARE IL METODO DI RIPARTO CON INDICATORI SOCIO-ECONOMICI 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LEGATI AGLI EFFETTIVI BISOGNI DI CURA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628B209-E1CF-ED32-0BE3-12209335895E}"/>
              </a:ext>
            </a:extLst>
          </p:cNvPr>
          <p:cNvSpPr txBox="1"/>
          <p:nvPr/>
        </p:nvSpPr>
        <p:spPr>
          <a:xfrm>
            <a:off x="8213782" y="4819959"/>
            <a:ext cx="2008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SENZA QUESTI«CORRETTIVI» IL </a:t>
            </a:r>
            <a:r>
              <a:rPr lang="it-IT" sz="14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SUD RISCHIA DI PERDERE MOLTE RISORSE  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9CD7F992-0CCD-C004-1FCA-EB58F5C48C8F}"/>
              </a:ext>
            </a:extLst>
          </p:cNvPr>
          <p:cNvSpPr/>
          <p:nvPr/>
        </p:nvSpPr>
        <p:spPr>
          <a:xfrm>
            <a:off x="7728805" y="5670009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1C9C953-A972-5461-80EF-439A572FF29E}"/>
              </a:ext>
            </a:extLst>
          </p:cNvPr>
          <p:cNvSpPr/>
          <p:nvPr/>
        </p:nvSpPr>
        <p:spPr>
          <a:xfrm>
            <a:off x="8018539" y="3246845"/>
            <a:ext cx="390487" cy="52699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53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B42BE-69FB-A211-ADD7-E4857DB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pic>
        <p:nvPicPr>
          <p:cNvPr id="1026" name="Picture 2" descr="Coronavirus, a Milano il neonato con il pannolino arcobaleno: &quot;Andrà tutto  bene&quot; - Foto Tgcom24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0" y="2071396"/>
            <a:ext cx="5351715" cy="29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6418217" y="1846155"/>
            <a:ext cx="49334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“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Rafforzare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la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dimensione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universale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del Sistema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Sanitario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Nazionale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è la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strada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per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rendere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effettivo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il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diritto</a:t>
            </a:r>
            <a:r>
              <a:rPr lang="en-GB" sz="2400" i="1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costituzionale</a:t>
            </a:r>
            <a:r>
              <a:rPr lang="en-GB" sz="2400" i="1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alla</a:t>
            </a:r>
            <a:r>
              <a:rPr lang="en-GB" sz="2400" i="1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 salute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.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Una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direzione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opposta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a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quella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che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invece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si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propone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con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l’autonomia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differenziata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dalla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quale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deriverebbero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ulteriori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ampliamenti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dei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divari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territoriali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di salute e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una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conseguente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crescita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della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mobilità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 di </a:t>
            </a:r>
            <a:r>
              <a:rPr lang="en-GB" sz="2400" i="1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cura</a:t>
            </a:r>
            <a:r>
              <a:rPr lang="en-GB" sz="2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5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F9A4-B7A2-352C-05B4-14C013571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E5ED8C10-9000-29A1-DF78-3CA5CDBF7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771"/>
              </p:ext>
            </p:extLst>
          </p:nvPr>
        </p:nvGraphicFramePr>
        <p:xfrm>
          <a:off x="4670223" y="2093279"/>
          <a:ext cx="6378575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5054633" y="1749982"/>
            <a:ext cx="5491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pubblica reale pro capite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4893884" y="1843976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A49984-32C7-5C55-EB1E-96AD540DFCED}"/>
              </a:ext>
            </a:extLst>
          </p:cNvPr>
          <p:cNvSpPr txBox="1"/>
          <p:nvPr/>
        </p:nvSpPr>
        <p:spPr>
          <a:xfrm>
            <a:off x="922789" y="2184927"/>
            <a:ext cx="3221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La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spesa sanitaria pubblica reale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pro capite in Italia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è calata del 2%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tra il 2010 e il 2022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Germania è aumentata del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38%,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Francia del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32%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Nel 2022, la spesa sanitaria pubblica reale pro capite italiana è il 55% di quella francese, il 45% di quella tedesca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E5A7CC-35C5-542B-A68D-B2FC38E20689}"/>
              </a:ext>
            </a:extLst>
          </p:cNvPr>
          <p:cNvSpPr txBox="1"/>
          <p:nvPr/>
        </p:nvSpPr>
        <p:spPr>
          <a:xfrm>
            <a:off x="4893884" y="5790494"/>
            <a:ext cx="470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OECD </a:t>
            </a:r>
            <a:r>
              <a:rPr lang="it-IT" sz="1400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Health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data, 2023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PUBBLICA PRO CAPITE: 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UN CONFRONTO TRA LE MAGGIORI ECONOMIE EUROPEE</a:t>
            </a:r>
          </a:p>
        </p:txBody>
      </p:sp>
    </p:spTree>
    <p:extLst>
      <p:ext uri="{BB962C8B-B14F-4D97-AF65-F5344CB8AC3E}">
        <p14:creationId xmlns:p14="http://schemas.microsoft.com/office/powerpoint/2010/main" val="119027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3E919-D862-AC2A-5F93-7F9D49354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PUBBLICA IN % DEL PIL 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UN CONFRONTO TRA LE MAGGIORI ECONOMIE EUROPEE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A49984-32C7-5C55-EB1E-96AD540DFCED}"/>
              </a:ext>
            </a:extLst>
          </p:cNvPr>
          <p:cNvSpPr txBox="1"/>
          <p:nvPr/>
        </p:nvSpPr>
        <p:spPr>
          <a:xfrm>
            <a:off x="719370" y="1848144"/>
            <a:ext cx="3552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La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quota sul PIL della spesa sanitaria pubblica italiana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è stata in media del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6,6%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tra il 2010-2019, sensibilmente inferiore a Francia (8,9%) e Germania (9,4%)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Durante l’emergenza Covid, l’Italia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registra un aumento di spesa di circa l’1 </a:t>
            </a:r>
            <a:r>
              <a:rPr lang="it-IT" dirty="0" err="1">
                <a:solidFill>
                  <a:srgbClr val="002060"/>
                </a:solidFill>
                <a:latin typeface="Barlow Condensed SemiBold" panose="00000706000000000000" pitchFamily="2" charset="0"/>
              </a:rPr>
              <a:t>p.p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,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simile a Francia e Germania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Dopo il 2020, il rientro della spesa è stato più accentuato (circa mezzo punto).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4771660" y="1843197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pubblica corrente in percentuale del PIL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4610911" y="1922664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E5A7CC-35C5-542B-A68D-B2FC38E20689}"/>
              </a:ext>
            </a:extLst>
          </p:cNvPr>
          <p:cNvSpPr txBox="1"/>
          <p:nvPr/>
        </p:nvSpPr>
        <p:spPr>
          <a:xfrm>
            <a:off x="4927303" y="5664574"/>
            <a:ext cx="4703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OECD </a:t>
            </a:r>
            <a:r>
              <a:rPr lang="it-IT" sz="1400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Health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data, 2023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165965"/>
              </p:ext>
            </p:extLst>
          </p:nvPr>
        </p:nvGraphicFramePr>
        <p:xfrm>
          <a:off x="4694926" y="2350197"/>
          <a:ext cx="6569704" cy="31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667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0557-D574-5D3D-9580-37EF6271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AEA9AF-131A-3D71-4202-4B10FFC9687D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IL FINANZIAMENTO AGGIUNTIVO DELLA LEGGE DI BILANCIO 2024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NON COMPENSA INTEGRALMENTE L’INFLAZIONE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3D8B0C2-DA4C-612B-66F0-A3FF7187B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7A4F31F7-6258-9FD0-4AFB-68AD998FFECD}"/>
              </a:ext>
            </a:extLst>
          </p:cNvPr>
          <p:cNvSpPr/>
          <p:nvPr/>
        </p:nvSpPr>
        <p:spPr>
          <a:xfrm>
            <a:off x="1079045" y="173262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FDFDD7-76AC-04AD-C98B-1FAEF5E32FEB}"/>
              </a:ext>
            </a:extLst>
          </p:cNvPr>
          <p:cNvSpPr txBox="1"/>
          <p:nvPr/>
        </p:nvSpPr>
        <p:spPr>
          <a:xfrm>
            <a:off x="1099405" y="5986190"/>
            <a:ext cx="490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NADEF e Ufficio Parlamentare di Bilancio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609DC2-3F9E-E932-443F-6F73BB36D70B}"/>
              </a:ext>
            </a:extLst>
          </p:cNvPr>
          <p:cNvSpPr txBox="1"/>
          <p:nvPr/>
        </p:nvSpPr>
        <p:spPr>
          <a:xfrm>
            <a:off x="1239794" y="1627819"/>
            <a:ext cx="3902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La dinamica della Spesa sanitaria (mln di Euro)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CA2D1501-2DA0-0C00-0F05-DE48A823CF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352403"/>
              </p:ext>
            </p:extLst>
          </p:nvPr>
        </p:nvGraphicFramePr>
        <p:xfrm>
          <a:off x="1159419" y="1905042"/>
          <a:ext cx="3768725" cy="209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78793"/>
              </p:ext>
            </p:extLst>
          </p:nvPr>
        </p:nvGraphicFramePr>
        <p:xfrm>
          <a:off x="719370" y="4106043"/>
          <a:ext cx="4208774" cy="206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20E6C90-0780-8CBA-240B-4D8070825FA7}"/>
              </a:ext>
            </a:extLst>
          </p:cNvPr>
          <p:cNvSpPr/>
          <p:nvPr/>
        </p:nvSpPr>
        <p:spPr>
          <a:xfrm>
            <a:off x="1077174" y="3879279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CC41FE7-4EC2-B715-26CB-5FDFBA8AE80B}"/>
              </a:ext>
            </a:extLst>
          </p:cNvPr>
          <p:cNvSpPr txBox="1"/>
          <p:nvPr/>
        </p:nvSpPr>
        <p:spPr>
          <a:xfrm>
            <a:off x="5805567" y="3655586"/>
            <a:ext cx="4876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Con la legge di Bilancio 2024,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il governo stanzia 11,2 mld aggiuntivi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 per il Fondo Sanitario Nazionale (3 mld nel 2024, 4 mld nel 2025 e 4,2 mld nel 2026)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Lo stanziamento aggiuntivo per il 2024 (+0,9%  3 </a:t>
            </a:r>
            <a:r>
              <a:rPr lang="it-IT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mld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) non è sufficiente a compensare l’incremento dei prezzi (+2,4%):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reale nel 2024 si riduce di circa 30 euro pro capite rispetto al 2023</a:t>
            </a: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062683E2-0756-F700-B58F-A9A752E4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3636"/>
              </p:ext>
            </p:extLst>
          </p:nvPr>
        </p:nvGraphicFramePr>
        <p:xfrm>
          <a:off x="5971963" y="2240789"/>
          <a:ext cx="4539760" cy="6343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07952">
                  <a:extLst>
                    <a:ext uri="{9D8B030D-6E8A-4147-A177-3AD203B41FA5}">
                      <a16:colId xmlns:a16="http://schemas.microsoft.com/office/drawing/2014/main" val="2354658789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159048099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1405961885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4140482586"/>
                    </a:ext>
                  </a:extLst>
                </a:gridCol>
                <a:gridCol w="907952">
                  <a:extLst>
                    <a:ext uri="{9D8B030D-6E8A-4147-A177-3AD203B41FA5}">
                      <a16:colId xmlns:a16="http://schemas.microsoft.com/office/drawing/2014/main" val="2722825760"/>
                    </a:ext>
                  </a:extLst>
                </a:gridCol>
              </a:tblGrid>
              <a:tr h="197718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2023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2024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2025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 SemiBold" panose="00000706000000000000" pitchFamily="2" charset="0"/>
                        </a:rPr>
                        <a:t>2026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Barlow Condensed SemiBold" panose="00000706000000000000" pitchFamily="2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034379"/>
                  </a:ext>
                </a:extLst>
              </a:tr>
              <a:tr h="359983">
                <a:tc>
                  <a:txBody>
                    <a:bodyPr/>
                    <a:lstStyle/>
                    <a:p>
                      <a:pPr algn="l" fontAlgn="ctr"/>
                      <a:endParaRPr lang="it-IT" sz="18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2.284 €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2.256 €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2.290 €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002060"/>
                          </a:solidFill>
                          <a:effectLst/>
                          <a:latin typeface="Barlow Condensed" panose="00000506000000000000" pitchFamily="2" charset="0"/>
                        </a:rPr>
                        <a:t>2.286 €</a:t>
                      </a:r>
                      <a:endParaRPr lang="it-IT" sz="1600" b="0" i="0" u="none" strike="noStrike" dirty="0">
                        <a:solidFill>
                          <a:srgbClr val="002060"/>
                        </a:solidFill>
                        <a:effectLst/>
                        <a:latin typeface="Barlow Condensed" panose="00000506000000000000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597877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EB40CAD-4B05-F573-1988-728793D04587}"/>
              </a:ext>
            </a:extLst>
          </p:cNvPr>
          <p:cNvSpPr txBox="1"/>
          <p:nvPr/>
        </p:nvSpPr>
        <p:spPr>
          <a:xfrm>
            <a:off x="1159419" y="3767489"/>
            <a:ext cx="429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in percentuale del PIL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A4F31F7-6258-9FD0-4AFB-68AD998FFECD}"/>
              </a:ext>
            </a:extLst>
          </p:cNvPr>
          <p:cNvSpPr/>
          <p:nvPr/>
        </p:nvSpPr>
        <p:spPr>
          <a:xfrm>
            <a:off x="5644818" y="1985991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609DC2-3F9E-E932-443F-6F73BB36D70B}"/>
              </a:ext>
            </a:extLst>
          </p:cNvPr>
          <p:cNvSpPr txBox="1"/>
          <p:nvPr/>
        </p:nvSpPr>
        <p:spPr>
          <a:xfrm>
            <a:off x="5857034" y="1902235"/>
            <a:ext cx="5935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Spesa sanitaria pubblica pro capite reale 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6FDFDD7-76AC-04AD-C98B-1FAEF5E32FEB}"/>
              </a:ext>
            </a:extLst>
          </p:cNvPr>
          <p:cNvSpPr txBox="1"/>
          <p:nvPr/>
        </p:nvSpPr>
        <p:spPr>
          <a:xfrm>
            <a:off x="5971963" y="2865325"/>
            <a:ext cx="490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NADEF e Ufficio Parlamentare di Bilancio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*anno base=2023 </a:t>
            </a:r>
          </a:p>
        </p:txBody>
      </p:sp>
    </p:spTree>
    <p:extLst>
      <p:ext uri="{BB962C8B-B14F-4D97-AF65-F5344CB8AC3E}">
        <p14:creationId xmlns:p14="http://schemas.microsoft.com/office/powerpoint/2010/main" val="144782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400C-3867-AA81-BE37-27A1D2EC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E2D3E9A-A400-7928-15EF-D98A5AD4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9918D3-CC1D-AFCF-9060-10181DD8341B}"/>
              </a:ext>
            </a:extLst>
          </p:cNvPr>
          <p:cNvSpPr txBox="1"/>
          <p:nvPr/>
        </p:nvSpPr>
        <p:spPr>
          <a:xfrm>
            <a:off x="5085406" y="1760405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Quota % di spesa sanitaria privata* su spesa sanitaria totale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52C7A71-EB39-1AFD-1E8A-896497C85917}"/>
              </a:ext>
            </a:extLst>
          </p:cNvPr>
          <p:cNvSpPr/>
          <p:nvPr/>
        </p:nvSpPr>
        <p:spPr>
          <a:xfrm>
            <a:off x="4893884" y="1843976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959629-8B18-87FF-8E88-89929DE592D2}"/>
              </a:ext>
            </a:extLst>
          </p:cNvPr>
          <p:cNvSpPr txBox="1"/>
          <p:nvPr/>
        </p:nvSpPr>
        <p:spPr>
          <a:xfrm>
            <a:off x="719370" y="1843976"/>
            <a:ext cx="34635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Italia,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poco meno di un euro 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su quattro della spesa sanitaria complessiva è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un costo sostenuto dai cittadini.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In Germania l’incidenza della spesa sanitaria privata è pari al 13,5%, in Francia al 15,2%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Tra il 2010 e il 2022, </a:t>
            </a:r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componente privata della spesa è aumentata di quasi 3 punti</a:t>
            </a:r>
            <a:r>
              <a:rPr lang="it-IT" dirty="0">
                <a:solidFill>
                  <a:srgbClr val="002060"/>
                </a:solidFill>
                <a:latin typeface="Barlow Condensed" panose="00000506000000000000" pitchFamily="2" charset="0"/>
              </a:rPr>
              <a:t> in Italia mentre si è significativamente ridotta negli altri Paesi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D32E86-800B-1934-849A-AFA93AF48C0F}"/>
              </a:ext>
            </a:extLst>
          </p:cNvPr>
          <p:cNvSpPr txBox="1"/>
          <p:nvPr/>
        </p:nvSpPr>
        <p:spPr>
          <a:xfrm>
            <a:off x="5054633" y="5636605"/>
            <a:ext cx="47038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OECD </a:t>
            </a:r>
            <a:r>
              <a:rPr lang="it-IT" sz="1400" dirty="0" err="1">
                <a:solidFill>
                  <a:srgbClr val="002060"/>
                </a:solidFill>
                <a:latin typeface="Barlow Condensed" panose="00000506000000000000" pitchFamily="2" charset="0"/>
              </a:rPr>
              <a:t>Health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data, 2023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* Spesa per assicurazioni private e spesa </a:t>
            </a:r>
            <a:r>
              <a:rPr lang="it-IT" sz="14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out-of-pocket</a:t>
            </a:r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 (ticket e pagamenti diretti)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A208BE1-273D-D599-5684-8D5682C211A0}"/>
              </a:ext>
            </a:extLst>
          </p:cNvPr>
          <p:cNvSpPr txBox="1"/>
          <p:nvPr/>
        </p:nvSpPr>
        <p:spPr>
          <a:xfrm>
            <a:off x="1397519" y="577750"/>
            <a:ext cx="10227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LA SPESA SANITARIA PRIVATA: </a:t>
            </a:r>
          </a:p>
          <a:p>
            <a:r>
              <a:rPr lang="it-IT" sz="2400" dirty="0">
                <a:solidFill>
                  <a:srgbClr val="002060"/>
                </a:solidFill>
                <a:latin typeface="Barlow Condensed" panose="00000506000000000000" pitchFamily="2" charset="0"/>
              </a:rPr>
              <a:t>UN CONFRONTO TRA LE MAGGIORI ECONOMIE EUROPEE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A54E2D4-D80A-09FD-86D1-957FD03D8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752302"/>
              </p:ext>
            </p:extLst>
          </p:nvPr>
        </p:nvGraphicFramePr>
        <p:xfrm>
          <a:off x="4759059" y="2037789"/>
          <a:ext cx="6378575" cy="364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636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F523BDD-2A47-C572-BC17-ABF9E7E95B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47241"/>
              </p:ext>
            </p:extLst>
          </p:nvPr>
        </p:nvGraphicFramePr>
        <p:xfrm>
          <a:off x="4071532" y="1690815"/>
          <a:ext cx="7364859" cy="3928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5D8545-F174-F4B1-0B54-37240D8C2795}"/>
              </a:ext>
            </a:extLst>
          </p:cNvPr>
          <p:cNvSpPr txBox="1"/>
          <p:nvPr/>
        </p:nvSpPr>
        <p:spPr>
          <a:xfrm>
            <a:off x="4401308" y="5365766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NORD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3905DD-99CB-9966-D9ED-85C2301F3D31}"/>
              </a:ext>
            </a:extLst>
          </p:cNvPr>
          <p:cNvSpPr txBox="1"/>
          <p:nvPr/>
        </p:nvSpPr>
        <p:spPr>
          <a:xfrm>
            <a:off x="6732412" y="5365766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CENTRO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56D6709-EDEE-E87F-BBB2-711B2C35456E}"/>
              </a:ext>
            </a:extLst>
          </p:cNvPr>
          <p:cNvSpPr txBox="1"/>
          <p:nvPr/>
        </p:nvSpPr>
        <p:spPr>
          <a:xfrm>
            <a:off x="9125708" y="5365766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MEZZOGIORNO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4267197" y="1611348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Quota di famiglie soggette a disagio economico per cause sanitarie. Anno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AD824B-4552-CC73-4EB6-B0D01E30B139}"/>
              </a:ext>
            </a:extLst>
          </p:cNvPr>
          <p:cNvSpPr txBox="1"/>
          <p:nvPr/>
        </p:nvSpPr>
        <p:spPr>
          <a:xfrm>
            <a:off x="645906" y="1768221"/>
            <a:ext cx="34605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In Italia, le famiglie in povertà sanitaria (impoverimento dovuto alle spese sanitarie e “rinunce” per motivi economici a tali tipologie di spese) </a:t>
            </a:r>
            <a:r>
              <a:rPr lang="it-IT" sz="16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sono il 6,1%: 8,2% al Sud, 5 al Centro , 5,9% al Nord-Ovest e 4% al Nord-Est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I più colpiti: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Residenti al Sud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Famiglie meno abbienti 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Over 75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Stranieri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it-IT" sz="1600" dirty="0">
              <a:solidFill>
                <a:srgbClr val="002060"/>
              </a:solidFill>
              <a:latin typeface="Barlow Condensed" panose="00000506000000000000" pitchFamily="2" charset="0"/>
            </a:endParaRP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Maggiori cause di impoverimento: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Acquisto di farmaci (</a:t>
            </a:r>
            <a:r>
              <a:rPr lang="it-IT" sz="1600" i="1" dirty="0">
                <a:solidFill>
                  <a:srgbClr val="002060"/>
                </a:solidFill>
                <a:latin typeface="Barlow Condensed" panose="00000506000000000000" pitchFamily="2" charset="0"/>
              </a:rPr>
              <a:t>ove</a:t>
            </a: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r 75)</a:t>
            </a:r>
          </a:p>
          <a:p>
            <a:pPr marL="742950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Spese odontoiatriche (famiglie con figli)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9E5A7CC-35C5-542B-A68D-B2FC38E20689}"/>
              </a:ext>
            </a:extLst>
          </p:cNvPr>
          <p:cNvSpPr txBox="1"/>
          <p:nvPr/>
        </p:nvSpPr>
        <p:spPr>
          <a:xfrm>
            <a:off x="4401309" y="5815020"/>
            <a:ext cx="3254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CREA, 2024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4106448" y="169081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784373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IN ITALIA 1,6 MLN DI FAMIGLIE IN POVERTÀ SANITARIA: 700mila al Sud</a:t>
            </a:r>
          </a:p>
        </p:txBody>
      </p:sp>
    </p:spTree>
    <p:extLst>
      <p:ext uri="{BB962C8B-B14F-4D97-AF65-F5344CB8AC3E}">
        <p14:creationId xmlns:p14="http://schemas.microsoft.com/office/powerpoint/2010/main" val="15193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30DC-05B8-C462-F842-54A0BD8E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rafico 53">
            <a:extLst>
              <a:ext uri="{FF2B5EF4-FFF2-40B4-BE49-F238E27FC236}">
                <a16:creationId xmlns:a16="http://schemas.microsoft.com/office/drawing/2014/main" id="{A726FEC0-62E5-4D06-9AFC-90C5C143C0F6}"/>
              </a:ext>
            </a:extLst>
          </p:cNvPr>
          <p:cNvGraphicFramePr>
            <a:graphicFrameLocks/>
          </p:cNvGraphicFramePr>
          <p:nvPr/>
        </p:nvGraphicFramePr>
        <p:xfrm>
          <a:off x="5895187" y="2877739"/>
          <a:ext cx="4945984" cy="3044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Ovale 45">
            <a:extLst>
              <a:ext uri="{FF2B5EF4-FFF2-40B4-BE49-F238E27FC236}">
                <a16:creationId xmlns:a16="http://schemas.microsoft.com/office/drawing/2014/main" id="{BBA72C98-9C45-3E35-ABDE-5652CB97AABE}"/>
              </a:ext>
            </a:extLst>
          </p:cNvPr>
          <p:cNvSpPr/>
          <p:nvPr/>
        </p:nvSpPr>
        <p:spPr>
          <a:xfrm>
            <a:off x="7598991" y="2250331"/>
            <a:ext cx="588511" cy="596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73802B-47D7-7E90-3A4E-067CE560A13F}"/>
              </a:ext>
            </a:extLst>
          </p:cNvPr>
          <p:cNvSpPr txBox="1"/>
          <p:nvPr/>
        </p:nvSpPr>
        <p:spPr>
          <a:xfrm>
            <a:off x="3014016" y="2508633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UOMINI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F9BADB-363D-531F-AE0F-3F948A65822C}"/>
              </a:ext>
            </a:extLst>
          </p:cNvPr>
          <p:cNvSpPr txBox="1"/>
          <p:nvPr/>
        </p:nvSpPr>
        <p:spPr>
          <a:xfrm>
            <a:off x="7278473" y="2428029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DONNE</a:t>
            </a:r>
          </a:p>
        </p:txBody>
      </p:sp>
      <p:pic>
        <p:nvPicPr>
          <p:cNvPr id="35" name="Elemento grafico 34" descr="Maschio con riempimento a tinta unita">
            <a:extLst>
              <a:ext uri="{FF2B5EF4-FFF2-40B4-BE49-F238E27FC236}">
                <a16:creationId xmlns:a16="http://schemas.microsoft.com/office/drawing/2014/main" id="{39A0AD83-4039-EE34-F386-C9C248EBBE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4301" y="2256706"/>
            <a:ext cx="914400" cy="914400"/>
          </a:xfrm>
          <a:prstGeom prst="rect">
            <a:avLst/>
          </a:prstGeom>
        </p:spPr>
      </p:pic>
      <p:pic>
        <p:nvPicPr>
          <p:cNvPr id="42" name="Elemento grafico 41" descr="Aggiungere con riempimento a tinta unita">
            <a:extLst>
              <a:ext uri="{FF2B5EF4-FFF2-40B4-BE49-F238E27FC236}">
                <a16:creationId xmlns:a16="http://schemas.microsoft.com/office/drawing/2014/main" id="{1227E061-7986-E322-4E55-313CF22B94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08580" y="2780077"/>
            <a:ext cx="369332" cy="369332"/>
          </a:xfrm>
          <a:prstGeom prst="rect">
            <a:avLst/>
          </a:prstGeom>
        </p:spPr>
      </p:pic>
      <p:sp>
        <p:nvSpPr>
          <p:cNvPr id="45" name="Ovale 44">
            <a:extLst>
              <a:ext uri="{FF2B5EF4-FFF2-40B4-BE49-F238E27FC236}">
                <a16:creationId xmlns:a16="http://schemas.microsoft.com/office/drawing/2014/main" id="{7A3BC599-7353-2FE1-A037-FCA1A3AC4DC5}"/>
              </a:ext>
            </a:extLst>
          </p:cNvPr>
          <p:cNvSpPr/>
          <p:nvPr/>
        </p:nvSpPr>
        <p:spPr>
          <a:xfrm>
            <a:off x="7660225" y="2311359"/>
            <a:ext cx="466042" cy="47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98C30C0-9FFE-009E-15CD-53E5BA0E347A}"/>
              </a:ext>
            </a:extLst>
          </p:cNvPr>
          <p:cNvSpPr txBox="1"/>
          <p:nvPr/>
        </p:nvSpPr>
        <p:spPr>
          <a:xfrm>
            <a:off x="7504130" y="5830342"/>
            <a:ext cx="417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ISTAT, dati al 2022 </a:t>
            </a:r>
          </a:p>
        </p:txBody>
      </p:sp>
      <p:graphicFrame>
        <p:nvGraphicFramePr>
          <p:cNvPr id="53" name="Grafico 52">
            <a:extLst>
              <a:ext uri="{FF2B5EF4-FFF2-40B4-BE49-F238E27FC236}">
                <a16:creationId xmlns:a16="http://schemas.microsoft.com/office/drawing/2014/main" id="{F5DF6CB9-0A78-7422-5FC4-F8908E1B741C}"/>
              </a:ext>
            </a:extLst>
          </p:cNvPr>
          <p:cNvGraphicFramePr>
            <a:graphicFrameLocks/>
          </p:cNvGraphicFramePr>
          <p:nvPr/>
        </p:nvGraphicFramePr>
        <p:xfrm>
          <a:off x="1347812" y="2788917"/>
          <a:ext cx="4572000" cy="312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0C1536EA-2F06-9B31-166C-D954DEE4ACAC}"/>
              </a:ext>
            </a:extLst>
          </p:cNvPr>
          <p:cNvSpPr txBox="1"/>
          <p:nvPr/>
        </p:nvSpPr>
        <p:spPr>
          <a:xfrm>
            <a:off x="4777210" y="5288510"/>
            <a:ext cx="5885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+1,6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5DF22CA-C925-F5E5-32DA-51C2CD938416}"/>
              </a:ext>
            </a:extLst>
          </p:cNvPr>
          <p:cNvSpPr txBox="1"/>
          <p:nvPr/>
        </p:nvSpPr>
        <p:spPr>
          <a:xfrm>
            <a:off x="4672976" y="4568145"/>
            <a:ext cx="58851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+1,5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354EFB09-FB2B-1AAB-BECC-3E38ACD94AD5}"/>
              </a:ext>
            </a:extLst>
          </p:cNvPr>
          <p:cNvSpPr txBox="1"/>
          <p:nvPr/>
        </p:nvSpPr>
        <p:spPr>
          <a:xfrm>
            <a:off x="4364525" y="3900186"/>
            <a:ext cx="678490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72E30D5-D725-F23C-6256-86B1E861B2E3}"/>
              </a:ext>
            </a:extLst>
          </p:cNvPr>
          <p:cNvSpPr txBox="1"/>
          <p:nvPr/>
        </p:nvSpPr>
        <p:spPr>
          <a:xfrm>
            <a:off x="4353271" y="3225988"/>
            <a:ext cx="1224234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Differenziale con il SUD 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0A5E79E4-B9FF-EBB8-DA62-69760514175F}"/>
              </a:ext>
            </a:extLst>
          </p:cNvPr>
          <p:cNvSpPr txBox="1"/>
          <p:nvPr/>
        </p:nvSpPr>
        <p:spPr>
          <a:xfrm>
            <a:off x="9426204" y="5288510"/>
            <a:ext cx="547788" cy="3077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+1,5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C3A1EE4E-CACC-48D6-C000-65AF4C57F23A}"/>
              </a:ext>
            </a:extLst>
          </p:cNvPr>
          <p:cNvSpPr txBox="1"/>
          <p:nvPr/>
        </p:nvSpPr>
        <p:spPr>
          <a:xfrm>
            <a:off x="9215092" y="4637506"/>
            <a:ext cx="530759" cy="3146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</a:t>
            </a: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E6D5BEDB-7C71-F4C5-7429-5A653149D732}"/>
              </a:ext>
            </a:extLst>
          </p:cNvPr>
          <p:cNvSpPr txBox="1"/>
          <p:nvPr/>
        </p:nvSpPr>
        <p:spPr>
          <a:xfrm>
            <a:off x="9072188" y="3959998"/>
            <a:ext cx="56636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i="1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E08475-23B7-F1EC-1407-D980185EFE46}"/>
              </a:ext>
            </a:extLst>
          </p:cNvPr>
          <p:cNvSpPr txBox="1"/>
          <p:nvPr/>
        </p:nvSpPr>
        <p:spPr>
          <a:xfrm>
            <a:off x="8814087" y="3167092"/>
            <a:ext cx="1224234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Differenziale con il SUD 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784373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AL SUD SI VIVE MEDIAMENTE UN 1 ANNO E MEZZO IN MENO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1597706" y="1858597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Speranza di vita alla nascita</a:t>
            </a:r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1436958" y="1964399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5002F-8326-29EF-0E4E-069FC6FB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834DBCC-673E-E2AA-5AA3-523922451749}"/>
              </a:ext>
            </a:extLst>
          </p:cNvPr>
          <p:cNvSpPr txBox="1"/>
          <p:nvPr/>
        </p:nvSpPr>
        <p:spPr>
          <a:xfrm>
            <a:off x="1397519" y="784373"/>
            <a:ext cx="1022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AL SUD LA PIU’ ELEVATA MORTALITÀ ONCOLOGICA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7C6F6C-CBF6-1A25-96DC-CC3E56A2C78F}"/>
              </a:ext>
            </a:extLst>
          </p:cNvPr>
          <p:cNvSpPr txBox="1"/>
          <p:nvPr/>
        </p:nvSpPr>
        <p:spPr>
          <a:xfrm>
            <a:off x="637442" y="4361372"/>
            <a:ext cx="10715265" cy="584775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Variazione</a:t>
            </a:r>
          </a:p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2020-2010</a:t>
            </a:r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5BD689DB-DB01-6B8D-A202-88BD85007DCB}"/>
              </a:ext>
            </a:extLst>
          </p:cNvPr>
          <p:cNvSpPr/>
          <p:nvPr/>
        </p:nvSpPr>
        <p:spPr>
          <a:xfrm>
            <a:off x="6468471" y="3251585"/>
            <a:ext cx="588511" cy="59603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A4FCAF4-75B0-EFE4-B646-DED0BBDDCA88}"/>
              </a:ext>
            </a:extLst>
          </p:cNvPr>
          <p:cNvGraphicFramePr>
            <a:graphicFrameLocks/>
          </p:cNvGraphicFramePr>
          <p:nvPr/>
        </p:nvGraphicFramePr>
        <p:xfrm>
          <a:off x="1368989" y="2117696"/>
          <a:ext cx="4653324" cy="235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981AAC-B260-F8C9-B5BA-CE762960C1B1}"/>
              </a:ext>
            </a:extLst>
          </p:cNvPr>
          <p:cNvSpPr txBox="1"/>
          <p:nvPr/>
        </p:nvSpPr>
        <p:spPr>
          <a:xfrm>
            <a:off x="2520959" y="1837015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UOMINI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03D1FB81-311F-A3B1-B791-BA1494DA32B7}"/>
              </a:ext>
            </a:extLst>
          </p:cNvPr>
          <p:cNvGraphicFramePr>
            <a:graphicFrameLocks/>
          </p:cNvGraphicFramePr>
          <p:nvPr/>
        </p:nvGraphicFramePr>
        <p:xfrm>
          <a:off x="6612042" y="1959521"/>
          <a:ext cx="5013330" cy="240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E58AD2-EC38-B4C4-50BB-202061B96977}"/>
              </a:ext>
            </a:extLst>
          </p:cNvPr>
          <p:cNvSpPr txBox="1"/>
          <p:nvPr/>
        </p:nvSpPr>
        <p:spPr>
          <a:xfrm>
            <a:off x="7715428" y="1837015"/>
            <a:ext cx="23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Barlow Condensed" panose="00000506000000000000" pitchFamily="2" charset="0"/>
              </a:rPr>
              <a:t>DONNE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022654C-34FC-28CC-05F0-77056566788A}"/>
              </a:ext>
            </a:extLst>
          </p:cNvPr>
          <p:cNvSpPr txBox="1"/>
          <p:nvPr/>
        </p:nvSpPr>
        <p:spPr>
          <a:xfrm>
            <a:off x="2006258" y="4498947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-3,3 p.p.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5E76CD1-019E-667B-DCB6-E8E3E3D66466}"/>
              </a:ext>
            </a:extLst>
          </p:cNvPr>
          <p:cNvSpPr txBox="1"/>
          <p:nvPr/>
        </p:nvSpPr>
        <p:spPr>
          <a:xfrm>
            <a:off x="2983523" y="4496539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-3 p.p.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36E80B5-1734-1AD8-5784-720321F640CA}"/>
              </a:ext>
            </a:extLst>
          </p:cNvPr>
          <p:cNvSpPr txBox="1"/>
          <p:nvPr/>
        </p:nvSpPr>
        <p:spPr>
          <a:xfrm>
            <a:off x="3977483" y="4487405"/>
            <a:ext cx="67849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-2,8 p.p.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A25368A-2705-2210-F975-6ED3FD4FB82B}"/>
              </a:ext>
            </a:extLst>
          </p:cNvPr>
          <p:cNvSpPr txBox="1"/>
          <p:nvPr/>
        </p:nvSpPr>
        <p:spPr>
          <a:xfrm>
            <a:off x="4972756" y="4501978"/>
            <a:ext cx="588510" cy="276999"/>
          </a:xfrm>
          <a:prstGeom prst="rect">
            <a:avLst/>
          </a:prstGeom>
          <a:solidFill>
            <a:srgbClr val="7820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-1,6 </a:t>
            </a:r>
            <a:r>
              <a:rPr lang="it-IT" sz="1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p.p</a:t>
            </a:r>
            <a:endParaRPr lang="it-IT" sz="1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381A86-F340-0BD1-F3B3-5A19F3C7C442}"/>
              </a:ext>
            </a:extLst>
          </p:cNvPr>
          <p:cNvSpPr txBox="1"/>
          <p:nvPr/>
        </p:nvSpPr>
        <p:spPr>
          <a:xfrm>
            <a:off x="6936034" y="4521066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-1,4 p.p.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72E646E-8F12-8EFC-6F29-1CE9BF9CE077}"/>
              </a:ext>
            </a:extLst>
          </p:cNvPr>
          <p:cNvSpPr txBox="1"/>
          <p:nvPr/>
        </p:nvSpPr>
        <p:spPr>
          <a:xfrm>
            <a:off x="8143524" y="4525268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-1,6 p.p.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5D8ADFE-9F56-0053-5254-B1ED8F4E5CE0}"/>
              </a:ext>
            </a:extLst>
          </p:cNvPr>
          <p:cNvSpPr txBox="1"/>
          <p:nvPr/>
        </p:nvSpPr>
        <p:spPr>
          <a:xfrm>
            <a:off x="9200880" y="4530589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-1,1 p.p.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F51E4D7-7A08-CE98-1FF2-A84F96CBFAA3}"/>
              </a:ext>
            </a:extLst>
          </p:cNvPr>
          <p:cNvSpPr txBox="1"/>
          <p:nvPr/>
        </p:nvSpPr>
        <p:spPr>
          <a:xfrm>
            <a:off x="10155651" y="4498367"/>
            <a:ext cx="588510" cy="276999"/>
          </a:xfrm>
          <a:prstGeom prst="rect">
            <a:avLst/>
          </a:prstGeom>
          <a:solidFill>
            <a:srgbClr val="7820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-0,1 </a:t>
            </a:r>
            <a:r>
              <a:rPr lang="it-IT" sz="1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p.p</a:t>
            </a:r>
            <a:endParaRPr lang="it-IT" sz="1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35" name="Elemento grafico 34" descr="Maschio con riempimento a tinta unita">
            <a:extLst>
              <a:ext uri="{FF2B5EF4-FFF2-40B4-BE49-F238E27FC236}">
                <a16:creationId xmlns:a16="http://schemas.microsoft.com/office/drawing/2014/main" id="{17F87777-0E00-26FE-F924-0CC4184472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31" y="3197823"/>
            <a:ext cx="914400" cy="914400"/>
          </a:xfrm>
          <a:prstGeom prst="rect">
            <a:avLst/>
          </a:prstGeom>
        </p:spPr>
      </p:pic>
      <p:pic>
        <p:nvPicPr>
          <p:cNvPr id="42" name="Elemento grafico 41" descr="Aggiungere con riempimento a tinta unita">
            <a:extLst>
              <a:ext uri="{FF2B5EF4-FFF2-40B4-BE49-F238E27FC236}">
                <a16:creationId xmlns:a16="http://schemas.microsoft.com/office/drawing/2014/main" id="{1A1F4281-7787-3333-DE2C-565209CA95C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8060" y="3755588"/>
            <a:ext cx="369332" cy="369332"/>
          </a:xfrm>
          <a:prstGeom prst="rect">
            <a:avLst/>
          </a:prstGeom>
        </p:spPr>
      </p:pic>
      <p:sp>
        <p:nvSpPr>
          <p:cNvPr id="45" name="Ovale 44">
            <a:extLst>
              <a:ext uri="{FF2B5EF4-FFF2-40B4-BE49-F238E27FC236}">
                <a16:creationId xmlns:a16="http://schemas.microsoft.com/office/drawing/2014/main" id="{A2D9BFFE-9EDA-7E15-C254-1C4601D05DE3}"/>
              </a:ext>
            </a:extLst>
          </p:cNvPr>
          <p:cNvSpPr/>
          <p:nvPr/>
        </p:nvSpPr>
        <p:spPr>
          <a:xfrm>
            <a:off x="6529706" y="3314281"/>
            <a:ext cx="466042" cy="47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4B60177-5521-0057-FA80-46E5AC00CBCF}"/>
              </a:ext>
            </a:extLst>
          </p:cNvPr>
          <p:cNvSpPr txBox="1"/>
          <p:nvPr/>
        </p:nvSpPr>
        <p:spPr>
          <a:xfrm>
            <a:off x="8484136" y="5609338"/>
            <a:ext cx="2868571" cy="307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ISTAT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AE2A5F6-A809-F84E-39E9-F8B3007090B8}"/>
              </a:ext>
            </a:extLst>
          </p:cNvPr>
          <p:cNvSpPr txBox="1"/>
          <p:nvPr/>
        </p:nvSpPr>
        <p:spPr>
          <a:xfrm>
            <a:off x="1664853" y="1353009"/>
            <a:ext cx="753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Tasso di mortalità per tumori (20-64 anni), per 10.000 abitanti</a:t>
            </a: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3B347F47-2F69-EE53-FC93-A4E832A3F73C}"/>
              </a:ext>
            </a:extLst>
          </p:cNvPr>
          <p:cNvSpPr/>
          <p:nvPr/>
        </p:nvSpPr>
        <p:spPr>
          <a:xfrm>
            <a:off x="1504104" y="1445715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E7C6F6C-CBF6-1A25-96DC-CC3E56A2C78F}"/>
              </a:ext>
            </a:extLst>
          </p:cNvPr>
          <p:cNvSpPr txBox="1"/>
          <p:nvPr/>
        </p:nvSpPr>
        <p:spPr>
          <a:xfrm>
            <a:off x="637442" y="4980916"/>
            <a:ext cx="10715265" cy="584775"/>
          </a:xfrm>
          <a:prstGeom prst="rect">
            <a:avLst/>
          </a:prstGeom>
          <a:noFill/>
          <a:ln w="22225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Differenziale</a:t>
            </a:r>
          </a:p>
          <a:p>
            <a:r>
              <a:rPr lang="it-IT" sz="14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Sud altre aree (2020)</a:t>
            </a:r>
            <a:endParaRPr lang="it-IT" sz="1400" dirty="0">
              <a:solidFill>
                <a:srgbClr val="002060"/>
              </a:solidFill>
              <a:latin typeface="Barlow Condensed" panose="00000506000000000000" pitchFamily="2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022654C-34FC-28CC-05F0-77056566788A}"/>
              </a:ext>
            </a:extLst>
          </p:cNvPr>
          <p:cNvSpPr txBox="1"/>
          <p:nvPr/>
        </p:nvSpPr>
        <p:spPr>
          <a:xfrm>
            <a:off x="2006258" y="5128776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 p.p.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5E76CD1-019E-667B-DCB6-E8E3E3D66466}"/>
              </a:ext>
            </a:extLst>
          </p:cNvPr>
          <p:cNvSpPr txBox="1"/>
          <p:nvPr/>
        </p:nvSpPr>
        <p:spPr>
          <a:xfrm>
            <a:off x="2983523" y="5126368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+2 p.p.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36E80B5-1734-1AD8-5784-720321F640CA}"/>
              </a:ext>
            </a:extLst>
          </p:cNvPr>
          <p:cNvSpPr txBox="1"/>
          <p:nvPr/>
        </p:nvSpPr>
        <p:spPr>
          <a:xfrm>
            <a:off x="3977483" y="5117234"/>
            <a:ext cx="67849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+1,3 p.p.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5381A86-F340-0BD1-F3B3-5A19F3C7C442}"/>
              </a:ext>
            </a:extLst>
          </p:cNvPr>
          <p:cNvSpPr txBox="1"/>
          <p:nvPr/>
        </p:nvSpPr>
        <p:spPr>
          <a:xfrm>
            <a:off x="6936034" y="5113589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 p.p.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D72E646E-8F12-8EFC-6F29-1CE9BF9CE077}"/>
              </a:ext>
            </a:extLst>
          </p:cNvPr>
          <p:cNvSpPr txBox="1"/>
          <p:nvPr/>
        </p:nvSpPr>
        <p:spPr>
          <a:xfrm>
            <a:off x="8143524" y="5088963"/>
            <a:ext cx="58851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+1,6 p.p.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5D8ADFE-9F56-0053-5254-B1ED8F4E5CE0}"/>
              </a:ext>
            </a:extLst>
          </p:cNvPr>
          <p:cNvSpPr txBox="1"/>
          <p:nvPr/>
        </p:nvSpPr>
        <p:spPr>
          <a:xfrm>
            <a:off x="9200880" y="5110455"/>
            <a:ext cx="60372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002060"/>
                </a:solidFill>
                <a:latin typeface="Bahnschrift SemiBold Condensed" panose="020B0502040204020203" pitchFamily="34" charset="0"/>
              </a:rPr>
              <a:t>+0,8 p.p.</a:t>
            </a:r>
          </a:p>
        </p:txBody>
      </p:sp>
    </p:spTree>
    <p:extLst>
      <p:ext uri="{BB962C8B-B14F-4D97-AF65-F5344CB8AC3E}">
        <p14:creationId xmlns:p14="http://schemas.microsoft.com/office/powerpoint/2010/main" val="348287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0E166-87D7-6323-0F22-C3556D109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magine 32">
            <a:extLst>
              <a:ext uri="{FF2B5EF4-FFF2-40B4-BE49-F238E27FC236}">
                <a16:creationId xmlns:a16="http://schemas.microsoft.com/office/drawing/2014/main" id="{99092D41-64EB-100D-3724-0F279BBD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78" y="1841269"/>
            <a:ext cx="4349858" cy="4536621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C5CD7B3-1CA3-3492-CC57-97733BA75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0" y="695442"/>
            <a:ext cx="678149" cy="701082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792FBC9-33F0-21E3-07EB-F34421798DD8}"/>
              </a:ext>
            </a:extLst>
          </p:cNvPr>
          <p:cNvSpPr txBox="1"/>
          <p:nvPr/>
        </p:nvSpPr>
        <p:spPr>
          <a:xfrm>
            <a:off x="1396103" y="604063"/>
            <a:ext cx="10227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  <a:latin typeface="Barlow Condensed SemiBold" panose="00000706000000000000" pitchFamily="2" charset="0"/>
              </a:rPr>
              <a:t>LE DIFFERENZE REGIONALI NELLE PRESTAZIONI SANITARIE</a:t>
            </a:r>
          </a:p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IL CASO DELLA PREVENZIONE ONCOLOGICA: LA FRATTURA NORD/SUD</a:t>
            </a:r>
          </a:p>
        </p:txBody>
      </p:sp>
      <p:pic>
        <p:nvPicPr>
          <p:cNvPr id="38" name="Elemento grafico 37" descr="Avviso con riempimento a tinta unita">
            <a:extLst>
              <a:ext uri="{FF2B5EF4-FFF2-40B4-BE49-F238E27FC236}">
                <a16:creationId xmlns:a16="http://schemas.microsoft.com/office/drawing/2014/main" id="{B35F7257-39EA-20EC-7333-9F6739078D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3749" y="4299407"/>
            <a:ext cx="347175" cy="347175"/>
          </a:xfrm>
          <a:prstGeom prst="rect">
            <a:avLst/>
          </a:prstGeom>
        </p:spPr>
      </p:pic>
      <p:pic>
        <p:nvPicPr>
          <p:cNvPr id="39" name="Elemento grafico 38" descr="Avviso con riempimento a tinta unita">
            <a:extLst>
              <a:ext uri="{FF2B5EF4-FFF2-40B4-BE49-F238E27FC236}">
                <a16:creationId xmlns:a16="http://schemas.microsoft.com/office/drawing/2014/main" id="{86007404-EB59-9B20-EE2B-0015B7D7D8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0161" y="5614978"/>
            <a:ext cx="347175" cy="347175"/>
          </a:xfrm>
          <a:prstGeom prst="rect">
            <a:avLst/>
          </a:prstGeom>
        </p:spPr>
      </p:pic>
      <p:pic>
        <p:nvPicPr>
          <p:cNvPr id="40" name="Elemento grafico 39" descr="Avviso con riempimento a tinta unita">
            <a:extLst>
              <a:ext uri="{FF2B5EF4-FFF2-40B4-BE49-F238E27FC236}">
                <a16:creationId xmlns:a16="http://schemas.microsoft.com/office/drawing/2014/main" id="{F1C6B916-894E-31A3-9E8F-A22705172C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3378" y="4906890"/>
            <a:ext cx="347175" cy="347175"/>
          </a:xfrm>
          <a:prstGeom prst="rect">
            <a:avLst/>
          </a:prstGeom>
        </p:spPr>
      </p:pic>
      <p:pic>
        <p:nvPicPr>
          <p:cNvPr id="41" name="Elemento grafico 40" descr="Avviso con riempimento a tinta unita">
            <a:extLst>
              <a:ext uri="{FF2B5EF4-FFF2-40B4-BE49-F238E27FC236}">
                <a16:creationId xmlns:a16="http://schemas.microsoft.com/office/drawing/2014/main" id="{6D856D0E-A216-977B-76AE-BE2C7A46E6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1270" y="4640252"/>
            <a:ext cx="347175" cy="347175"/>
          </a:xfrm>
          <a:prstGeom prst="rect">
            <a:avLst/>
          </a:prstGeom>
        </p:spPr>
      </p:pic>
      <p:pic>
        <p:nvPicPr>
          <p:cNvPr id="42" name="Elemento grafico 41" descr="Avviso con riempimento a tinta unita">
            <a:extLst>
              <a:ext uri="{FF2B5EF4-FFF2-40B4-BE49-F238E27FC236}">
                <a16:creationId xmlns:a16="http://schemas.microsoft.com/office/drawing/2014/main" id="{3EA99CF4-C588-53D9-7613-2DC8301E97F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2258" y="2220330"/>
            <a:ext cx="347175" cy="347175"/>
          </a:xfrm>
          <a:prstGeom prst="rect">
            <a:avLst/>
          </a:prstGeom>
        </p:spPr>
      </p:pic>
      <p:pic>
        <p:nvPicPr>
          <p:cNvPr id="43" name="Elemento grafico 42" descr="Avviso con riempimento a tinta unita">
            <a:extLst>
              <a:ext uri="{FF2B5EF4-FFF2-40B4-BE49-F238E27FC236}">
                <a16:creationId xmlns:a16="http://schemas.microsoft.com/office/drawing/2014/main" id="{16D856EE-4915-D6F4-FC81-4596F225FC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9306" y="1873155"/>
            <a:ext cx="347175" cy="347175"/>
          </a:xfrm>
          <a:prstGeom prst="rect">
            <a:avLst/>
          </a:prstGeom>
        </p:spPr>
      </p:pic>
      <p:pic>
        <p:nvPicPr>
          <p:cNvPr id="44" name="Elemento grafico 43" descr="Avviso con riempimento a tinta unita">
            <a:extLst>
              <a:ext uri="{FF2B5EF4-FFF2-40B4-BE49-F238E27FC236}">
                <a16:creationId xmlns:a16="http://schemas.microsoft.com/office/drawing/2014/main" id="{014D92A3-C9CB-0ED5-438C-106B8B5836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238" y="3909473"/>
            <a:ext cx="347175" cy="347175"/>
          </a:xfrm>
          <a:prstGeom prst="rect">
            <a:avLst/>
          </a:prstGeom>
        </p:spPr>
      </p:pic>
      <p:pic>
        <p:nvPicPr>
          <p:cNvPr id="46" name="Elemento grafico 45" descr="Avviso con riempimento a tinta unita">
            <a:extLst>
              <a:ext uri="{FF2B5EF4-FFF2-40B4-BE49-F238E27FC236}">
                <a16:creationId xmlns:a16="http://schemas.microsoft.com/office/drawing/2014/main" id="{A4AA6D84-E416-9F32-4EF4-52A16231F7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2399" y="1922121"/>
            <a:ext cx="347175" cy="3471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C2774AF0-F455-BC8F-66A6-AC68A924C889}"/>
              </a:ext>
            </a:extLst>
          </p:cNvPr>
          <p:cNvSpPr txBox="1"/>
          <p:nvPr/>
        </p:nvSpPr>
        <p:spPr>
          <a:xfrm>
            <a:off x="4156355" y="2297450"/>
            <a:ext cx="1769018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002060"/>
                </a:solidFill>
                <a:latin typeface="Barlow Condensed" panose="00000506000000000000" pitchFamily="2" charset="0"/>
              </a:rPr>
              <a:t>REGIONI INADEMPIENTI NEL GARANTIRE L’EROGAZIONE DEI </a:t>
            </a:r>
            <a:r>
              <a:rPr lang="it-IT" sz="1600" b="1" dirty="0">
                <a:solidFill>
                  <a:srgbClr val="002060"/>
                </a:solidFill>
                <a:latin typeface="Barlow Condensed" panose="00000506000000000000" pitchFamily="2" charset="0"/>
              </a:rPr>
              <a:t>LEA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000" kern="1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(in almeno uno dei tre ambiti di assistenza </a:t>
            </a:r>
            <a:r>
              <a:rPr lang="it-IT" sz="1000" b="1" kern="1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(prevenzione, distrettuale e ospedaliera</a:t>
            </a:r>
            <a:r>
              <a:rPr lang="it-IT" sz="1000" kern="100" dirty="0">
                <a:solidFill>
                  <a:srgbClr val="002060"/>
                </a:solidFill>
                <a:effectLst/>
                <a:latin typeface="Barlow Condensed" panose="00000506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non raggiungono il punteggio minimo (60 su una scala tra 0 e 100). </a:t>
            </a:r>
          </a:p>
        </p:txBody>
      </p:sp>
      <p:pic>
        <p:nvPicPr>
          <p:cNvPr id="49" name="Immagine 48">
            <a:extLst>
              <a:ext uri="{FF2B5EF4-FFF2-40B4-BE49-F238E27FC236}">
                <a16:creationId xmlns:a16="http://schemas.microsoft.com/office/drawing/2014/main" id="{3D0B8BA4-648A-157C-C5F0-697454974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99" y="4724061"/>
            <a:ext cx="801008" cy="1217218"/>
          </a:xfrm>
          <a:prstGeom prst="rect">
            <a:avLst/>
          </a:prstGeom>
        </p:spPr>
      </p:pic>
      <p:graphicFrame>
        <p:nvGraphicFramePr>
          <p:cNvPr id="51" name="Grafico 50">
            <a:extLst>
              <a:ext uri="{FF2B5EF4-FFF2-40B4-BE49-F238E27FC236}">
                <a16:creationId xmlns:a16="http://schemas.microsoft.com/office/drawing/2014/main" id="{C6CD65FF-0033-954E-7492-F57CEC49F6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037450"/>
              </p:ext>
            </p:extLst>
          </p:nvPr>
        </p:nvGraphicFramePr>
        <p:xfrm>
          <a:off x="5925373" y="2109142"/>
          <a:ext cx="5667660" cy="398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" name="Freccia a destra 51">
            <a:extLst>
              <a:ext uri="{FF2B5EF4-FFF2-40B4-BE49-F238E27FC236}">
                <a16:creationId xmlns:a16="http://schemas.microsoft.com/office/drawing/2014/main" id="{7C7CFC94-DBF3-0224-3D48-7E7F00BCF7A5}"/>
              </a:ext>
            </a:extLst>
          </p:cNvPr>
          <p:cNvSpPr/>
          <p:nvPr/>
        </p:nvSpPr>
        <p:spPr>
          <a:xfrm>
            <a:off x="6026626" y="1757580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ABA899C-F657-D7F3-B6C0-CD96EB6CFBCC}"/>
              </a:ext>
            </a:extLst>
          </p:cNvPr>
          <p:cNvSpPr txBox="1"/>
          <p:nvPr/>
        </p:nvSpPr>
        <p:spPr>
          <a:xfrm>
            <a:off x="6187375" y="1590570"/>
            <a:ext cx="5870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Copertura screening mammografico per il biennio 2021-2022, </a:t>
            </a:r>
          </a:p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% su popolazione target (50-69 anni)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B4751C7-4826-11F9-6CFC-8A44EF6275CF}"/>
              </a:ext>
            </a:extLst>
          </p:cNvPr>
          <p:cNvSpPr txBox="1"/>
          <p:nvPr/>
        </p:nvSpPr>
        <p:spPr>
          <a:xfrm>
            <a:off x="6026626" y="6093057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Istituto Superiore di sanità, 2023</a:t>
            </a:r>
          </a:p>
        </p:txBody>
      </p:sp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211A5A66-AF2F-C2F6-F721-1AA2BB03D867}"/>
              </a:ext>
            </a:extLst>
          </p:cNvPr>
          <p:cNvSpPr/>
          <p:nvPr/>
        </p:nvSpPr>
        <p:spPr>
          <a:xfrm>
            <a:off x="775409" y="1755274"/>
            <a:ext cx="160749" cy="1938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7839494-8CBB-E0F9-E692-D6AC819245FB}"/>
              </a:ext>
            </a:extLst>
          </p:cNvPr>
          <p:cNvSpPr txBox="1"/>
          <p:nvPr/>
        </p:nvSpPr>
        <p:spPr>
          <a:xfrm>
            <a:off x="919437" y="1687791"/>
            <a:ext cx="5354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  <a:latin typeface="Barlow Condensed" panose="00000506000000000000" pitchFamily="2" charset="0"/>
              </a:rPr>
              <a:t>Monitoraggio dei LEA, 2021 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16038B7-0972-D718-1BF3-EA2E469D9F0D}"/>
              </a:ext>
            </a:extLst>
          </p:cNvPr>
          <p:cNvSpPr txBox="1"/>
          <p:nvPr/>
        </p:nvSpPr>
        <p:spPr>
          <a:xfrm>
            <a:off x="800418" y="6100891"/>
            <a:ext cx="4703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2060"/>
                </a:solidFill>
                <a:latin typeface="Barlow Condensed" panose="00000506000000000000" pitchFamily="2" charset="0"/>
              </a:rPr>
              <a:t>Fonte: elaborazioni SVIMEZ su dati Ministero della Salute, 2023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17BE6B7B-5AE1-C9A8-0236-72321DE42325}"/>
              </a:ext>
            </a:extLst>
          </p:cNvPr>
          <p:cNvSpPr/>
          <p:nvPr/>
        </p:nvSpPr>
        <p:spPr>
          <a:xfrm>
            <a:off x="9871890" y="4524609"/>
            <a:ext cx="1604596" cy="925636"/>
          </a:xfrm>
          <a:prstGeom prst="ellipse">
            <a:avLst/>
          </a:prstGeom>
          <a:noFill/>
          <a:ln>
            <a:solidFill>
              <a:srgbClr val="78206E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339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1256</Words>
  <Application>Microsoft Office PowerPoint</Application>
  <PresentationFormat>Widescreen</PresentationFormat>
  <Paragraphs>169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Bianchi</dc:creator>
  <cp:lastModifiedBy>Stefano Di Traglia</cp:lastModifiedBy>
  <cp:revision>36</cp:revision>
  <dcterms:created xsi:type="dcterms:W3CDTF">2024-02-05T10:38:29Z</dcterms:created>
  <dcterms:modified xsi:type="dcterms:W3CDTF">2024-02-07T06:49:23Z</dcterms:modified>
</cp:coreProperties>
</file>